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Nuni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5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c91db6e7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c91db6e7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c91db6e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c91db6e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c91db6e7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c91db6e7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hidden layers have been replaced with a recurrent reservoir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makes it a RNN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Whereas with a FFNN we needed to train input, output, and any hidden layer weights, here we only need to train output weights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c6a6c3b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c6a6c3b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Same thing but with a few more connections added 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Second graph shows evolution of each vector with each time step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</a:t>
            </a:r>
            <a:r>
              <a:rPr lang="en"/>
              <a:t> and y hat, just ignore, only matters if you’re going to build one of these things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b70234e7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b70234e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15:00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cc08960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cc08960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b8d5530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b8d5530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Nonlinearity, definition, quote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Really what we mean by nonlinearity is complexity and what we mean by complexity is chaos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see some </a:t>
            </a:r>
            <a:r>
              <a:rPr lang="en"/>
              <a:t>chaotic systems around the edges here visualized as attractors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Attractor: Something a system’s trajectory orbits around in phase space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Phase space: space in which every possible state of the system is represented by one point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Lorentz with x,y,z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 delay embedding: facsimile of phase space with only one dimension of system dynamics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b8d5530a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b8d5530a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dimensionality of a system can be viewed as the number of parameters that fully describe the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a lower signal dimension is where complex dynamics of signals in the reservoir live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to measure signal dimension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Information dimension, but we’re not gonna worry about how to calculate, lots of information theoretic stuff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d9f9d30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d9f9d30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it helps with classification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Linear separator from linear output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why we need a high signal dimension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b8d5530a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b8d5530a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Memory but not dependent on not precisely controllable initial conditions of chaotic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Feedforward network tasks vs long short term memory tasks (variant of RNN architecture)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Hit on the “classification of temporal data” part of the title here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Difference between training and memory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9af85c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9af85c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Necessary grounding in ML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b70234e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b70234e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25:00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b8d5530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b8d5530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Coulomb’s Law guy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How is it used as a reservoir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Inputs as driving force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Outputs as vertical positions</a:t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cc089607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cc089607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cc08960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bcc08960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bcc089607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bcc089607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Over, under and critical damping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e00ba66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e00ba66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Over, under and critical damping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bcc089607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bcc089607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Driving close to w0 resonant frequency gets continued large amplitude motion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e00ba66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be00ba66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Driving close to w0 resonant frequency gets continued large amplitude motion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cc08960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cc08960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cc089607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cc089607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Showing that something is a chaotic attractor is hard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Embedding plot exhibits orbiting dynamics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Fourier is smoothish curve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Bifurcation diagram shows chaotic region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b39ae08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b39ae08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cc089607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cc089607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the x and y axes 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Falls off as resonant and driving frequencies diverge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e00ba66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e00ba66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Information dimension of chemical system with same dynamics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Squares, circles, triangles just vary a system parameter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Memory from coupling, fading from damping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b70234e7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bb70234e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35:00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bb8d5530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bb8d5530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this is used as a reservoir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Inputs mapped in as parameters to T quantum logic gate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Outputs as measured values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Roadmap the section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Transmon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Qubits and gate based quantum computing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Reservoir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be00ba66a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be00ba66a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Physical implementation of a qubit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Fundamental unit in this quantum computer’s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Like transistor bits in classical computers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Superconducting circuit with a Josephson junction (nonlinear inductor)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Two superconductors separated by a thin insulator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Cooper pairs, happens in superconducting physics and tunneling from quantum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e00ba66a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e00ba66a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Quantized Hamiltonian for the transmon tells us why this is a good choice for a qubit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Energy gaps are nonconstant, unlike QHO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quantum Duffing oscillator!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of our arguments about mech will carry over if we can </a:t>
            </a:r>
            <a:r>
              <a:rPr lang="en"/>
              <a:t>linearly</a:t>
            </a:r>
            <a:r>
              <a:rPr lang="en"/>
              <a:t> couple qubits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now the question we need to answer is, how do we </a:t>
            </a:r>
            <a:r>
              <a:rPr lang="en"/>
              <a:t>linearly</a:t>
            </a:r>
            <a:r>
              <a:rPr lang="en"/>
              <a:t> couple transmons?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bb8d5530a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bb8d5530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the answer is this circuit, or something like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Because we want to couple in a way that produces chaotic behaviour, not anything too boring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cd90bce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cd90bce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qubit being transformed by any one of these gates to a new state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Given statevector and Bloch sphere representations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 and 1 in each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Hadamard switches between X and Z computational bases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Logical nots in each computational basis (explain logical not)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 to a 1 or 1 to a 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recognize as Pauli spin matrices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bcd90bce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bcd90bce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Identity is boring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Rotations in a basis (around that axis)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Starts in z basis so z rotation does nothing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bcd90bce7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bcd90bce7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Statevectors now 00, 01, 10, 11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b70234e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b70234e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cd90bce7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cd90bce7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Maximally entangled Bell state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Couples qubits (entangled)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this is an example of too boring of a coupling, not going to produce chaotic behaviour, it’s 11 or 00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cd90bd0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cd90bd0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now we can return to this circuit for the third and final time and actually understand how it does what we want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U3 is a rotation about all three axes (each angle parameter is actually three angles)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Gate parameters each uniformly and randomly sampled over [-2Pi, Pi]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Dagger denotes the inverse operation (negative angles, same rotations)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U0 does random change of basis (not confined to X,Y,Z) and then back to original with cnot in the middle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U1 performs a rotation on each qubit, no need for that part in simplest formulation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Rho is state of reservoir, </a:t>
            </a:r>
            <a:r>
              <a:rPr lang="en">
                <a:solidFill>
                  <a:schemeClr val="dk1"/>
                </a:solidFill>
              </a:rPr>
              <a:t>u is input, </a:t>
            </a:r>
            <a:r>
              <a:rPr lang="en"/>
              <a:t>U0 and U1 are those, sigma is bias and epsilon is constant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d9a1f1a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bd9a1f1a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bb70234e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bb70234e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45:00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b8d5530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bb8d5530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bcd90bd0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bcd90bd0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Why do we care about predicting chaotic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Stock market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Some biorhythms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bcd90bd0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bcd90bd0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bd9a1f1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bd9a1f1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e00ba66a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e00ba66a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bd9a1f1a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bd9a1f1a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b70234e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b70234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that is reservoir computing and here you can see a graphic of the whole framework, and the fact that this framework can </a:t>
            </a:r>
            <a:r>
              <a:rPr lang="en"/>
              <a:t>achieve state of art computing performance is mind boggling enough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gets better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be00ba66a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be00ba66a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be00ba66a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be00ba66a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b70234e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b70234e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5:00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8d5530a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8d5530a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Training based in repeated exposure to similar experiences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Take baby learning to classify apples and oranges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Neat party trick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b8d5530a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b8d5530a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an example of a binary classification task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c91db6e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c91db6e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NN made up of layers of nodes which are unidirectionally connected by edges to each node in the next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Input, output, and hidden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Just to formalize, introduce notation, don’t freak out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Relationship Id="rId5" Type="http://schemas.openxmlformats.org/officeDocument/2006/relationships/image" Target="../media/image17.jpg"/><Relationship Id="rId6" Type="http://schemas.openxmlformats.org/officeDocument/2006/relationships/hyperlink" Target="http://drive.google.com/file/d/14OXTBRON7eY2dc7wazmASyqT_SuKXtFJ/view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hyperlink" Target="http://drive.google.com/file/d/1xIxVDPkJpVvBfPY4E01Bk6ByMzQAMKLg/view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8.jpg"/><Relationship Id="rId8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9" Type="http://schemas.openxmlformats.org/officeDocument/2006/relationships/image" Target="../media/image16.png"/><Relationship Id="rId5" Type="http://schemas.openxmlformats.org/officeDocument/2006/relationships/hyperlink" Target="http://drive.google.com/file/d/1Q6Q5YwTlFd1XWvCRU9gHDfVypgx__iFT/view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9" Type="http://schemas.openxmlformats.org/officeDocument/2006/relationships/image" Target="../media/image16.png"/><Relationship Id="rId5" Type="http://schemas.openxmlformats.org/officeDocument/2006/relationships/hyperlink" Target="http://drive.google.com/file/d/1lNZCiMq4p2r2uRxL9bEsBcwH-aD3mcQ-/view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9" Type="http://schemas.openxmlformats.org/officeDocument/2006/relationships/image" Target="../media/image16.png"/><Relationship Id="rId5" Type="http://schemas.openxmlformats.org/officeDocument/2006/relationships/hyperlink" Target="http://drive.google.com/file/d/1ZtLnh1n3ChqWrUrEP9bblb6ANZmPQFON/view" TargetMode="External"/><Relationship Id="rId6" Type="http://schemas.openxmlformats.org/officeDocument/2006/relationships/image" Target="../media/image38.jpg"/><Relationship Id="rId7" Type="http://schemas.openxmlformats.org/officeDocument/2006/relationships/image" Target="../media/image22.png"/><Relationship Id="rId8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9" Type="http://schemas.openxmlformats.org/officeDocument/2006/relationships/image" Target="../media/image16.png"/><Relationship Id="rId5" Type="http://schemas.openxmlformats.org/officeDocument/2006/relationships/hyperlink" Target="http://drive.google.com/file/d/14ZibfN0nVbm35gJ0oLZ7qG8D5ZpQAloU/view" TargetMode="External"/><Relationship Id="rId6" Type="http://schemas.openxmlformats.org/officeDocument/2006/relationships/image" Target="../media/image35.jpg"/><Relationship Id="rId7" Type="http://schemas.openxmlformats.org/officeDocument/2006/relationships/image" Target="../media/image22.png"/><Relationship Id="rId8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5" Type="http://schemas.openxmlformats.org/officeDocument/2006/relationships/hyperlink" Target="http://drive.google.com/file/d/1bEUt3gKmafWOttPuBdyYUfOc6lNyeKNt/view" TargetMode="External"/><Relationship Id="rId6" Type="http://schemas.openxmlformats.org/officeDocument/2006/relationships/image" Target="../media/image25.jpg"/><Relationship Id="rId7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9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11" Type="http://schemas.openxmlformats.org/officeDocument/2006/relationships/image" Target="../media/image48.png"/><Relationship Id="rId10" Type="http://schemas.openxmlformats.org/officeDocument/2006/relationships/image" Target="../media/image53.png"/><Relationship Id="rId12" Type="http://schemas.openxmlformats.org/officeDocument/2006/relationships/image" Target="../media/image50.png"/><Relationship Id="rId9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11" Type="http://schemas.openxmlformats.org/officeDocument/2006/relationships/image" Target="../media/image58.png"/><Relationship Id="rId10" Type="http://schemas.openxmlformats.org/officeDocument/2006/relationships/image" Target="../media/image62.png"/><Relationship Id="rId12" Type="http://schemas.openxmlformats.org/officeDocument/2006/relationships/image" Target="../media/image69.png"/><Relationship Id="rId9" Type="http://schemas.openxmlformats.org/officeDocument/2006/relationships/image" Target="../media/image61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1.png"/><Relationship Id="rId13" Type="http://schemas.openxmlformats.org/officeDocument/2006/relationships/image" Target="../media/image6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Reservoir Computing for Classification of Temporal Data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74566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Bushman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2769150" y="133216"/>
            <a:ext cx="360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is training for machines?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1754125" y="133715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1754125" y="241081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1754125" y="348450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111797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6896775" y="186077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1" name="Google Shape;291;p22"/>
          <p:cNvSpPr/>
          <p:nvPr/>
        </p:nvSpPr>
        <p:spPr>
          <a:xfrm>
            <a:off x="6896775" y="2944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631492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4354800" y="132715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4354800" y="2410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4354800" y="3478956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3716450" y="4263075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Hidden Layer(s)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22"/>
          <p:cNvCxnSpPr>
            <a:stCxn id="286" idx="6"/>
            <a:endCxn id="293" idx="2"/>
          </p:cNvCxnSpPr>
          <p:nvPr/>
        </p:nvCxnSpPr>
        <p:spPr>
          <a:xfrm flipH="1" rot="10800000">
            <a:off x="2188525" y="1548350"/>
            <a:ext cx="2166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2"/>
          <p:cNvCxnSpPr>
            <a:stCxn id="286" idx="6"/>
            <a:endCxn id="294" idx="2"/>
          </p:cNvCxnSpPr>
          <p:nvPr/>
        </p:nvCxnSpPr>
        <p:spPr>
          <a:xfrm>
            <a:off x="2188525" y="155825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2"/>
          <p:cNvCxnSpPr>
            <a:stCxn id="286" idx="6"/>
            <a:endCxn id="295" idx="2"/>
          </p:cNvCxnSpPr>
          <p:nvPr/>
        </p:nvCxnSpPr>
        <p:spPr>
          <a:xfrm>
            <a:off x="2188525" y="1558250"/>
            <a:ext cx="2166300" cy="21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2"/>
          <p:cNvCxnSpPr>
            <a:stCxn id="287" idx="6"/>
            <a:endCxn id="293" idx="2"/>
          </p:cNvCxnSpPr>
          <p:nvPr/>
        </p:nvCxnSpPr>
        <p:spPr>
          <a:xfrm flipH="1" rot="10800000">
            <a:off x="2188525" y="1548315"/>
            <a:ext cx="2166300" cy="10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2"/>
          <p:cNvCxnSpPr>
            <a:stCxn id="287" idx="6"/>
            <a:endCxn id="294" idx="2"/>
          </p:cNvCxnSpPr>
          <p:nvPr/>
        </p:nvCxnSpPr>
        <p:spPr>
          <a:xfrm>
            <a:off x="2188525" y="2631915"/>
            <a:ext cx="216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2"/>
          <p:cNvCxnSpPr>
            <a:stCxn id="287" idx="6"/>
            <a:endCxn id="295" idx="2"/>
          </p:cNvCxnSpPr>
          <p:nvPr/>
        </p:nvCxnSpPr>
        <p:spPr>
          <a:xfrm>
            <a:off x="2188525" y="2631915"/>
            <a:ext cx="2166300" cy="10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22"/>
          <p:cNvCxnSpPr>
            <a:stCxn id="288" idx="6"/>
            <a:endCxn id="294" idx="2"/>
          </p:cNvCxnSpPr>
          <p:nvPr/>
        </p:nvCxnSpPr>
        <p:spPr>
          <a:xfrm flipH="1" rot="10800000">
            <a:off x="2188525" y="263190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2"/>
          <p:cNvCxnSpPr>
            <a:stCxn id="288" idx="6"/>
            <a:endCxn id="293" idx="2"/>
          </p:cNvCxnSpPr>
          <p:nvPr/>
        </p:nvCxnSpPr>
        <p:spPr>
          <a:xfrm flipH="1" rot="10800000">
            <a:off x="2188525" y="1548300"/>
            <a:ext cx="2166300" cy="21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2"/>
          <p:cNvCxnSpPr>
            <a:stCxn id="288" idx="6"/>
            <a:endCxn id="295" idx="2"/>
          </p:cNvCxnSpPr>
          <p:nvPr/>
        </p:nvCxnSpPr>
        <p:spPr>
          <a:xfrm flipH="1" rot="10800000">
            <a:off x="2188525" y="3700200"/>
            <a:ext cx="216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2"/>
          <p:cNvCxnSpPr>
            <a:endCxn id="290" idx="2"/>
          </p:cNvCxnSpPr>
          <p:nvPr/>
        </p:nvCxnSpPr>
        <p:spPr>
          <a:xfrm>
            <a:off x="4789275" y="1557775"/>
            <a:ext cx="21075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2"/>
          <p:cNvCxnSpPr>
            <a:endCxn id="291" idx="2"/>
          </p:cNvCxnSpPr>
          <p:nvPr/>
        </p:nvCxnSpPr>
        <p:spPr>
          <a:xfrm>
            <a:off x="4789275" y="1557913"/>
            <a:ext cx="21075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2"/>
          <p:cNvCxnSpPr>
            <a:endCxn id="290" idx="2"/>
          </p:cNvCxnSpPr>
          <p:nvPr/>
        </p:nvCxnSpPr>
        <p:spPr>
          <a:xfrm flipH="1" rot="10800000">
            <a:off x="4789275" y="2081875"/>
            <a:ext cx="21075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2"/>
          <p:cNvCxnSpPr>
            <a:endCxn id="291" idx="2"/>
          </p:cNvCxnSpPr>
          <p:nvPr/>
        </p:nvCxnSpPr>
        <p:spPr>
          <a:xfrm>
            <a:off x="4789275" y="2631613"/>
            <a:ext cx="210750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2"/>
          <p:cNvCxnSpPr>
            <a:endCxn id="291" idx="2"/>
          </p:cNvCxnSpPr>
          <p:nvPr/>
        </p:nvCxnSpPr>
        <p:spPr>
          <a:xfrm flipH="1" rot="10800000">
            <a:off x="4789275" y="3165913"/>
            <a:ext cx="21075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2"/>
          <p:cNvCxnSpPr>
            <a:endCxn id="290" idx="2"/>
          </p:cNvCxnSpPr>
          <p:nvPr/>
        </p:nvCxnSpPr>
        <p:spPr>
          <a:xfrm flipH="1" rot="10800000">
            <a:off x="4789275" y="2081875"/>
            <a:ext cx="2107500" cy="16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2"/>
          <p:cNvSpPr txBox="1"/>
          <p:nvPr/>
        </p:nvSpPr>
        <p:spPr>
          <a:xfrm>
            <a:off x="1733875" y="131765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1733875" y="239342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2390275" y="10965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2643187" y="146818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2239825" y="16473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2147017" y="2062070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2622750" y="2205903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2151747" y="2595688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2127367" y="303129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2637967" y="327170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173914" y="3608309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4870050" y="1096550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4789225" y="158921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4789225" y="252376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4789225" y="21104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4713600" y="3038559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4789225" y="351577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22"/>
          <p:cNvGrpSpPr/>
          <p:nvPr/>
        </p:nvGrpSpPr>
        <p:grpSpPr>
          <a:xfrm>
            <a:off x="722725" y="35375"/>
            <a:ext cx="2682300" cy="1081271"/>
            <a:chOff x="836725" y="67675"/>
            <a:chExt cx="2682300" cy="1081271"/>
          </a:xfrm>
        </p:grpSpPr>
        <p:sp>
          <p:nvSpPr>
            <p:cNvPr id="330" name="Google Shape;330;p22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2"/>
            <p:cNvSpPr txBox="1"/>
            <p:nvPr/>
          </p:nvSpPr>
          <p:spPr>
            <a:xfrm>
              <a:off x="1469260" y="133146"/>
              <a:ext cx="147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3,3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1166734" y="441055"/>
              <a:ext cx="43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I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2"/>
          <p:cNvSpPr txBox="1"/>
          <p:nvPr/>
        </p:nvSpPr>
        <p:spPr>
          <a:xfrm>
            <a:off x="1733875" y="34776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22"/>
          <p:cNvGrpSpPr/>
          <p:nvPr/>
        </p:nvGrpSpPr>
        <p:grpSpPr>
          <a:xfrm>
            <a:off x="6142750" y="133225"/>
            <a:ext cx="2682300" cy="1077300"/>
            <a:chOff x="836725" y="67675"/>
            <a:chExt cx="2682300" cy="1077300"/>
          </a:xfrm>
        </p:grpSpPr>
        <p:sp>
          <p:nvSpPr>
            <p:cNvPr id="335" name="Google Shape;335;p22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 txBox="1"/>
            <p:nvPr/>
          </p:nvSpPr>
          <p:spPr>
            <a:xfrm>
              <a:off x="1443020" y="250134"/>
              <a:ext cx="147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 txBox="1"/>
            <p:nvPr/>
          </p:nvSpPr>
          <p:spPr>
            <a:xfrm>
              <a:off x="1025120" y="425534"/>
              <a:ext cx="5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O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22"/>
          <p:cNvSpPr txBox="1"/>
          <p:nvPr/>
        </p:nvSpPr>
        <p:spPr>
          <a:xfrm>
            <a:off x="6876525" y="18468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6876525" y="292600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4332350" y="13219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4332350" y="2393042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4334550" y="345546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970825" y="4458456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3584813" y="4472428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6198812" y="4489488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22"/>
          <p:cNvGrpSpPr/>
          <p:nvPr/>
        </p:nvGrpSpPr>
        <p:grpSpPr>
          <a:xfrm>
            <a:off x="7659525" y="1864250"/>
            <a:ext cx="944400" cy="1523450"/>
            <a:chOff x="7659525" y="1864250"/>
            <a:chExt cx="944400" cy="1523450"/>
          </a:xfrm>
        </p:grpSpPr>
        <p:sp>
          <p:nvSpPr>
            <p:cNvPr id="347" name="Google Shape;347;p22"/>
            <p:cNvSpPr txBox="1"/>
            <p:nvPr/>
          </p:nvSpPr>
          <p:spPr>
            <a:xfrm>
              <a:off x="7659525" y="1864250"/>
              <a:ext cx="94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Class 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 txBox="1"/>
            <p:nvPr/>
          </p:nvSpPr>
          <p:spPr>
            <a:xfrm>
              <a:off x="7659525" y="2926000"/>
              <a:ext cx="94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Class 2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2769150" y="133216"/>
            <a:ext cx="360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is training for machines?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1754125" y="133715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754125" y="241081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1754125" y="348450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 txBox="1"/>
          <p:nvPr/>
        </p:nvSpPr>
        <p:spPr>
          <a:xfrm>
            <a:off x="111797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3"/>
          <p:cNvSpPr/>
          <p:nvPr/>
        </p:nvSpPr>
        <p:spPr>
          <a:xfrm>
            <a:off x="6896775" y="186077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0" name="Google Shape;360;p23"/>
          <p:cNvSpPr/>
          <p:nvPr/>
        </p:nvSpPr>
        <p:spPr>
          <a:xfrm>
            <a:off x="6896775" y="2944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631492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4354800" y="132715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354800" y="2410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4354800" y="3478956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3716450" y="4263075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Hidden Layer(s)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p23"/>
          <p:cNvCxnSpPr>
            <a:stCxn id="355" idx="6"/>
            <a:endCxn id="362" idx="2"/>
          </p:cNvCxnSpPr>
          <p:nvPr/>
        </p:nvCxnSpPr>
        <p:spPr>
          <a:xfrm flipH="1" rot="10800000">
            <a:off x="2188525" y="1548350"/>
            <a:ext cx="2166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3"/>
          <p:cNvCxnSpPr>
            <a:stCxn id="355" idx="6"/>
            <a:endCxn id="363" idx="2"/>
          </p:cNvCxnSpPr>
          <p:nvPr/>
        </p:nvCxnSpPr>
        <p:spPr>
          <a:xfrm>
            <a:off x="2188525" y="155825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23"/>
          <p:cNvCxnSpPr>
            <a:stCxn id="355" idx="6"/>
            <a:endCxn id="364" idx="2"/>
          </p:cNvCxnSpPr>
          <p:nvPr/>
        </p:nvCxnSpPr>
        <p:spPr>
          <a:xfrm>
            <a:off x="2188525" y="1558250"/>
            <a:ext cx="2166300" cy="21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3"/>
          <p:cNvCxnSpPr>
            <a:stCxn id="356" idx="6"/>
            <a:endCxn id="362" idx="2"/>
          </p:cNvCxnSpPr>
          <p:nvPr/>
        </p:nvCxnSpPr>
        <p:spPr>
          <a:xfrm flipH="1" rot="10800000">
            <a:off x="2188525" y="1548315"/>
            <a:ext cx="2166300" cy="10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3"/>
          <p:cNvCxnSpPr>
            <a:stCxn id="356" idx="6"/>
            <a:endCxn id="363" idx="2"/>
          </p:cNvCxnSpPr>
          <p:nvPr/>
        </p:nvCxnSpPr>
        <p:spPr>
          <a:xfrm>
            <a:off x="2188525" y="2631915"/>
            <a:ext cx="216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23"/>
          <p:cNvCxnSpPr>
            <a:stCxn id="356" idx="6"/>
            <a:endCxn id="364" idx="2"/>
          </p:cNvCxnSpPr>
          <p:nvPr/>
        </p:nvCxnSpPr>
        <p:spPr>
          <a:xfrm>
            <a:off x="2188525" y="2631915"/>
            <a:ext cx="2166300" cy="10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23"/>
          <p:cNvCxnSpPr>
            <a:stCxn id="357" idx="6"/>
            <a:endCxn id="363" idx="2"/>
          </p:cNvCxnSpPr>
          <p:nvPr/>
        </p:nvCxnSpPr>
        <p:spPr>
          <a:xfrm flipH="1" rot="10800000">
            <a:off x="2188525" y="263190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3"/>
          <p:cNvCxnSpPr>
            <a:stCxn id="357" idx="6"/>
            <a:endCxn id="362" idx="2"/>
          </p:cNvCxnSpPr>
          <p:nvPr/>
        </p:nvCxnSpPr>
        <p:spPr>
          <a:xfrm flipH="1" rot="10800000">
            <a:off x="2188525" y="1548300"/>
            <a:ext cx="2166300" cy="21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3"/>
          <p:cNvCxnSpPr>
            <a:stCxn id="357" idx="6"/>
            <a:endCxn id="364" idx="2"/>
          </p:cNvCxnSpPr>
          <p:nvPr/>
        </p:nvCxnSpPr>
        <p:spPr>
          <a:xfrm flipH="1" rot="10800000">
            <a:off x="2188525" y="3700200"/>
            <a:ext cx="216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23"/>
          <p:cNvCxnSpPr>
            <a:endCxn id="359" idx="2"/>
          </p:cNvCxnSpPr>
          <p:nvPr/>
        </p:nvCxnSpPr>
        <p:spPr>
          <a:xfrm>
            <a:off x="4789275" y="1557775"/>
            <a:ext cx="21075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23"/>
          <p:cNvCxnSpPr>
            <a:endCxn id="360" idx="2"/>
          </p:cNvCxnSpPr>
          <p:nvPr/>
        </p:nvCxnSpPr>
        <p:spPr>
          <a:xfrm>
            <a:off x="4789275" y="1557913"/>
            <a:ext cx="21075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3"/>
          <p:cNvCxnSpPr>
            <a:endCxn id="359" idx="2"/>
          </p:cNvCxnSpPr>
          <p:nvPr/>
        </p:nvCxnSpPr>
        <p:spPr>
          <a:xfrm flipH="1" rot="10800000">
            <a:off x="4789275" y="2081875"/>
            <a:ext cx="21075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23"/>
          <p:cNvCxnSpPr>
            <a:endCxn id="360" idx="2"/>
          </p:cNvCxnSpPr>
          <p:nvPr/>
        </p:nvCxnSpPr>
        <p:spPr>
          <a:xfrm>
            <a:off x="4789275" y="2631613"/>
            <a:ext cx="210750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23"/>
          <p:cNvCxnSpPr>
            <a:endCxn id="360" idx="2"/>
          </p:cNvCxnSpPr>
          <p:nvPr/>
        </p:nvCxnSpPr>
        <p:spPr>
          <a:xfrm flipH="1" rot="10800000">
            <a:off x="4789275" y="3165913"/>
            <a:ext cx="21075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3"/>
          <p:cNvCxnSpPr>
            <a:endCxn id="359" idx="2"/>
          </p:cNvCxnSpPr>
          <p:nvPr/>
        </p:nvCxnSpPr>
        <p:spPr>
          <a:xfrm flipH="1" rot="10800000">
            <a:off x="4789275" y="2081875"/>
            <a:ext cx="2107500" cy="16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1" name="Google Shape;3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3" y="2417033"/>
            <a:ext cx="411177" cy="4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722725" y="2413425"/>
            <a:ext cx="2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968200" y="2136375"/>
            <a:ext cx="47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0.2 0.7 0.1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23"/>
          <p:cNvCxnSpPr>
            <a:endCxn id="355" idx="2"/>
          </p:cNvCxnSpPr>
          <p:nvPr/>
        </p:nvCxnSpPr>
        <p:spPr>
          <a:xfrm flipH="1" rot="10800000">
            <a:off x="1443025" y="1558250"/>
            <a:ext cx="311100" cy="7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3"/>
          <p:cNvCxnSpPr>
            <a:stCxn id="383" idx="3"/>
            <a:endCxn id="356" idx="2"/>
          </p:cNvCxnSpPr>
          <p:nvPr/>
        </p:nvCxnSpPr>
        <p:spPr>
          <a:xfrm flipH="1" rot="10800000">
            <a:off x="1443100" y="2631975"/>
            <a:ext cx="311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23"/>
          <p:cNvCxnSpPr>
            <a:endCxn id="357" idx="2"/>
          </p:cNvCxnSpPr>
          <p:nvPr/>
        </p:nvCxnSpPr>
        <p:spPr>
          <a:xfrm>
            <a:off x="1458625" y="2916900"/>
            <a:ext cx="2955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23"/>
          <p:cNvSpPr txBox="1"/>
          <p:nvPr/>
        </p:nvSpPr>
        <p:spPr>
          <a:xfrm>
            <a:off x="6876525" y="185102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6876525" y="2926013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1733875" y="131765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1733875" y="239342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1733875" y="346920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2390275" y="10965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2643187" y="146818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2239825" y="16473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2147017" y="2062070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3"/>
          <p:cNvSpPr txBox="1"/>
          <p:nvPr/>
        </p:nvSpPr>
        <p:spPr>
          <a:xfrm>
            <a:off x="2622750" y="2205903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2151747" y="2595688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>
            <a:off x="2127367" y="303129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2637967" y="327170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2173914" y="3608309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4870050" y="1096550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3"/>
          <p:cNvSpPr txBox="1"/>
          <p:nvPr/>
        </p:nvSpPr>
        <p:spPr>
          <a:xfrm>
            <a:off x="4789225" y="158921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4789225" y="252376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4789225" y="21104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4713600" y="3038559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4789225" y="351577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23"/>
          <p:cNvGrpSpPr/>
          <p:nvPr/>
        </p:nvGrpSpPr>
        <p:grpSpPr>
          <a:xfrm>
            <a:off x="722725" y="35375"/>
            <a:ext cx="2682300" cy="1081271"/>
            <a:chOff x="836725" y="67675"/>
            <a:chExt cx="2682300" cy="1081271"/>
          </a:xfrm>
        </p:grpSpPr>
        <p:sp>
          <p:nvSpPr>
            <p:cNvPr id="408" name="Google Shape;408;p23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3"/>
            <p:cNvSpPr txBox="1"/>
            <p:nvPr/>
          </p:nvSpPr>
          <p:spPr>
            <a:xfrm>
              <a:off x="1469260" y="133146"/>
              <a:ext cx="147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3,3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 txBox="1"/>
            <p:nvPr/>
          </p:nvSpPr>
          <p:spPr>
            <a:xfrm>
              <a:off x="1166734" y="441055"/>
              <a:ext cx="43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I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6142750" y="133225"/>
            <a:ext cx="2682300" cy="1077300"/>
            <a:chOff x="836725" y="67675"/>
            <a:chExt cx="2682300" cy="1077300"/>
          </a:xfrm>
        </p:grpSpPr>
        <p:sp>
          <p:nvSpPr>
            <p:cNvPr id="412" name="Google Shape;412;p23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3"/>
            <p:cNvSpPr txBox="1"/>
            <p:nvPr/>
          </p:nvSpPr>
          <p:spPr>
            <a:xfrm>
              <a:off x="1443020" y="250134"/>
              <a:ext cx="147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3"/>
            <p:cNvSpPr txBox="1"/>
            <p:nvPr/>
          </p:nvSpPr>
          <p:spPr>
            <a:xfrm>
              <a:off x="1025120" y="425534"/>
              <a:ext cx="5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O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23"/>
          <p:cNvSpPr txBox="1"/>
          <p:nvPr/>
        </p:nvSpPr>
        <p:spPr>
          <a:xfrm>
            <a:off x="4334550" y="130765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3"/>
          <p:cNvSpPr txBox="1"/>
          <p:nvPr/>
        </p:nvSpPr>
        <p:spPr>
          <a:xfrm>
            <a:off x="4334550" y="239305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4332350" y="346920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970825" y="4458456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3584813" y="4472428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6198812" y="4489488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23"/>
          <p:cNvGrpSpPr/>
          <p:nvPr/>
        </p:nvGrpSpPr>
        <p:grpSpPr>
          <a:xfrm>
            <a:off x="7659525" y="1864250"/>
            <a:ext cx="944400" cy="1523450"/>
            <a:chOff x="7659525" y="1864250"/>
            <a:chExt cx="944400" cy="1523450"/>
          </a:xfrm>
        </p:grpSpPr>
        <p:sp>
          <p:nvSpPr>
            <p:cNvPr id="422" name="Google Shape;422;p23"/>
            <p:cNvSpPr txBox="1"/>
            <p:nvPr/>
          </p:nvSpPr>
          <p:spPr>
            <a:xfrm>
              <a:off x="7659525" y="1864250"/>
              <a:ext cx="94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3"/>
            <p:cNvSpPr txBox="1"/>
            <p:nvPr/>
          </p:nvSpPr>
          <p:spPr>
            <a:xfrm>
              <a:off x="7659525" y="2926000"/>
              <a:ext cx="94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" name="Google Shape;4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951" y="1923164"/>
            <a:ext cx="311100" cy="34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429" y="2956775"/>
            <a:ext cx="374143" cy="4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2769150" y="133216"/>
            <a:ext cx="360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is training for a reservoir?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1754125" y="133715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1754125" y="241081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"/>
          <p:cNvSpPr/>
          <p:nvPr/>
        </p:nvSpPr>
        <p:spPr>
          <a:xfrm>
            <a:off x="1754125" y="348450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4"/>
          <p:cNvSpPr txBox="1"/>
          <p:nvPr/>
        </p:nvSpPr>
        <p:spPr>
          <a:xfrm>
            <a:off x="111797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6896775" y="186077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7" name="Google Shape;437;p24"/>
          <p:cNvSpPr/>
          <p:nvPr/>
        </p:nvSpPr>
        <p:spPr>
          <a:xfrm>
            <a:off x="6896775" y="2944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4"/>
          <p:cNvSpPr txBox="1"/>
          <p:nvPr/>
        </p:nvSpPr>
        <p:spPr>
          <a:xfrm>
            <a:off x="631492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4354800" y="132715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"/>
          <p:cNvSpPr/>
          <p:nvPr/>
        </p:nvSpPr>
        <p:spPr>
          <a:xfrm>
            <a:off x="4354800" y="2410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4354800" y="3478956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4"/>
          <p:cNvSpPr txBox="1"/>
          <p:nvPr/>
        </p:nvSpPr>
        <p:spPr>
          <a:xfrm>
            <a:off x="3716450" y="4232043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Reservoir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24"/>
          <p:cNvCxnSpPr>
            <a:stCxn id="432" idx="6"/>
            <a:endCxn id="439" idx="2"/>
          </p:cNvCxnSpPr>
          <p:nvPr/>
        </p:nvCxnSpPr>
        <p:spPr>
          <a:xfrm flipH="1" rot="10800000">
            <a:off x="2188525" y="1548350"/>
            <a:ext cx="2166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24"/>
          <p:cNvCxnSpPr>
            <a:stCxn id="432" idx="6"/>
            <a:endCxn id="440" idx="2"/>
          </p:cNvCxnSpPr>
          <p:nvPr/>
        </p:nvCxnSpPr>
        <p:spPr>
          <a:xfrm>
            <a:off x="2188525" y="155825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24"/>
          <p:cNvCxnSpPr>
            <a:stCxn id="432" idx="6"/>
            <a:endCxn id="441" idx="2"/>
          </p:cNvCxnSpPr>
          <p:nvPr/>
        </p:nvCxnSpPr>
        <p:spPr>
          <a:xfrm>
            <a:off x="2188525" y="1558250"/>
            <a:ext cx="2166300" cy="21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24"/>
          <p:cNvCxnSpPr>
            <a:stCxn id="433" idx="6"/>
            <a:endCxn id="439" idx="2"/>
          </p:cNvCxnSpPr>
          <p:nvPr/>
        </p:nvCxnSpPr>
        <p:spPr>
          <a:xfrm flipH="1" rot="10800000">
            <a:off x="2188525" y="1548315"/>
            <a:ext cx="2166300" cy="10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24"/>
          <p:cNvCxnSpPr>
            <a:stCxn id="433" idx="6"/>
            <a:endCxn id="440" idx="2"/>
          </p:cNvCxnSpPr>
          <p:nvPr/>
        </p:nvCxnSpPr>
        <p:spPr>
          <a:xfrm>
            <a:off x="2188525" y="2631915"/>
            <a:ext cx="216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24"/>
          <p:cNvCxnSpPr>
            <a:stCxn id="433" idx="6"/>
            <a:endCxn id="441" idx="2"/>
          </p:cNvCxnSpPr>
          <p:nvPr/>
        </p:nvCxnSpPr>
        <p:spPr>
          <a:xfrm>
            <a:off x="2188525" y="2631915"/>
            <a:ext cx="2166300" cy="10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24"/>
          <p:cNvCxnSpPr>
            <a:stCxn id="434" idx="6"/>
            <a:endCxn id="440" idx="2"/>
          </p:cNvCxnSpPr>
          <p:nvPr/>
        </p:nvCxnSpPr>
        <p:spPr>
          <a:xfrm flipH="1" rot="10800000">
            <a:off x="2188525" y="263190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24"/>
          <p:cNvCxnSpPr>
            <a:stCxn id="434" idx="6"/>
            <a:endCxn id="439" idx="2"/>
          </p:cNvCxnSpPr>
          <p:nvPr/>
        </p:nvCxnSpPr>
        <p:spPr>
          <a:xfrm flipH="1" rot="10800000">
            <a:off x="2188525" y="1548300"/>
            <a:ext cx="2166300" cy="21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24"/>
          <p:cNvCxnSpPr>
            <a:stCxn id="434" idx="6"/>
            <a:endCxn id="441" idx="2"/>
          </p:cNvCxnSpPr>
          <p:nvPr/>
        </p:nvCxnSpPr>
        <p:spPr>
          <a:xfrm flipH="1" rot="10800000">
            <a:off x="2188525" y="3700200"/>
            <a:ext cx="216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24"/>
          <p:cNvCxnSpPr>
            <a:endCxn id="436" idx="2"/>
          </p:cNvCxnSpPr>
          <p:nvPr/>
        </p:nvCxnSpPr>
        <p:spPr>
          <a:xfrm>
            <a:off x="4789275" y="1557775"/>
            <a:ext cx="21075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24"/>
          <p:cNvCxnSpPr>
            <a:endCxn id="437" idx="2"/>
          </p:cNvCxnSpPr>
          <p:nvPr/>
        </p:nvCxnSpPr>
        <p:spPr>
          <a:xfrm>
            <a:off x="4789275" y="1557913"/>
            <a:ext cx="21075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24"/>
          <p:cNvCxnSpPr>
            <a:endCxn id="436" idx="2"/>
          </p:cNvCxnSpPr>
          <p:nvPr/>
        </p:nvCxnSpPr>
        <p:spPr>
          <a:xfrm flipH="1" rot="10800000">
            <a:off x="4789275" y="2081875"/>
            <a:ext cx="21075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24"/>
          <p:cNvCxnSpPr>
            <a:endCxn id="437" idx="2"/>
          </p:cNvCxnSpPr>
          <p:nvPr/>
        </p:nvCxnSpPr>
        <p:spPr>
          <a:xfrm>
            <a:off x="4789275" y="2631613"/>
            <a:ext cx="210750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24"/>
          <p:cNvCxnSpPr>
            <a:endCxn id="437" idx="2"/>
          </p:cNvCxnSpPr>
          <p:nvPr/>
        </p:nvCxnSpPr>
        <p:spPr>
          <a:xfrm flipH="1" rot="10800000">
            <a:off x="4789275" y="3165913"/>
            <a:ext cx="21075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4"/>
          <p:cNvCxnSpPr>
            <a:endCxn id="436" idx="2"/>
          </p:cNvCxnSpPr>
          <p:nvPr/>
        </p:nvCxnSpPr>
        <p:spPr>
          <a:xfrm flipH="1" rot="10800000">
            <a:off x="4789275" y="2081875"/>
            <a:ext cx="2107500" cy="16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24"/>
          <p:cNvSpPr txBox="1"/>
          <p:nvPr/>
        </p:nvSpPr>
        <p:spPr>
          <a:xfrm>
            <a:off x="1733875" y="1317650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1733875" y="239342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2390275" y="10965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2643187" y="146818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2239825" y="164736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2147017" y="2062070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22750" y="2205903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151747" y="2595688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2127367" y="3031292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2637967" y="3271707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2173914" y="3608309"/>
            <a:ext cx="4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4870050" y="1096550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4789225" y="158921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4789225" y="2523763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4789225" y="21104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4713600" y="3038559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4"/>
          <p:cNvSpPr txBox="1"/>
          <p:nvPr/>
        </p:nvSpPr>
        <p:spPr>
          <a:xfrm>
            <a:off x="4789225" y="351577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24"/>
          <p:cNvGrpSpPr/>
          <p:nvPr/>
        </p:nvGrpSpPr>
        <p:grpSpPr>
          <a:xfrm>
            <a:off x="722725" y="35375"/>
            <a:ext cx="2682300" cy="1081271"/>
            <a:chOff x="836725" y="67675"/>
            <a:chExt cx="2682300" cy="1081271"/>
          </a:xfrm>
        </p:grpSpPr>
        <p:sp>
          <p:nvSpPr>
            <p:cNvPr id="476" name="Google Shape;476;p24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4"/>
            <p:cNvSpPr txBox="1"/>
            <p:nvPr/>
          </p:nvSpPr>
          <p:spPr>
            <a:xfrm>
              <a:off x="1469260" y="133146"/>
              <a:ext cx="147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i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3,3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1166734" y="441055"/>
              <a:ext cx="43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I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24"/>
          <p:cNvSpPr txBox="1"/>
          <p:nvPr/>
        </p:nvSpPr>
        <p:spPr>
          <a:xfrm>
            <a:off x="1733875" y="34776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24"/>
          <p:cNvGrpSpPr/>
          <p:nvPr/>
        </p:nvGrpSpPr>
        <p:grpSpPr>
          <a:xfrm>
            <a:off x="6142750" y="133225"/>
            <a:ext cx="2682300" cy="1077300"/>
            <a:chOff x="836725" y="67675"/>
            <a:chExt cx="2682300" cy="1077300"/>
          </a:xfrm>
        </p:grpSpPr>
        <p:sp>
          <p:nvSpPr>
            <p:cNvPr id="481" name="Google Shape;481;p24"/>
            <p:cNvSpPr txBox="1"/>
            <p:nvPr/>
          </p:nvSpPr>
          <p:spPr>
            <a:xfrm>
              <a:off x="836725" y="67675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4"/>
            <p:cNvSpPr txBox="1"/>
            <p:nvPr/>
          </p:nvSpPr>
          <p:spPr>
            <a:xfrm>
              <a:off x="1443020" y="250134"/>
              <a:ext cx="147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o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4"/>
            <p:cNvSpPr txBox="1"/>
            <p:nvPr/>
          </p:nvSpPr>
          <p:spPr>
            <a:xfrm>
              <a:off x="1025120" y="425534"/>
              <a:ext cx="52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O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4"/>
          <p:cNvSpPr txBox="1"/>
          <p:nvPr/>
        </p:nvSpPr>
        <p:spPr>
          <a:xfrm>
            <a:off x="6876525" y="18468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4"/>
          <p:cNvSpPr txBox="1"/>
          <p:nvPr/>
        </p:nvSpPr>
        <p:spPr>
          <a:xfrm>
            <a:off x="6876525" y="2926005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4"/>
          <p:cNvSpPr txBox="1"/>
          <p:nvPr/>
        </p:nvSpPr>
        <p:spPr>
          <a:xfrm>
            <a:off x="4332350" y="132191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4"/>
          <p:cNvSpPr txBox="1"/>
          <p:nvPr/>
        </p:nvSpPr>
        <p:spPr>
          <a:xfrm>
            <a:off x="4332350" y="2393042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4"/>
          <p:cNvSpPr txBox="1"/>
          <p:nvPr/>
        </p:nvSpPr>
        <p:spPr>
          <a:xfrm>
            <a:off x="4334550" y="3455467"/>
            <a:ext cx="4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4"/>
          <p:cNvSpPr txBox="1"/>
          <p:nvPr/>
        </p:nvSpPr>
        <p:spPr>
          <a:xfrm>
            <a:off x="970825" y="4458456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4"/>
          <p:cNvSpPr txBox="1"/>
          <p:nvPr/>
        </p:nvSpPr>
        <p:spPr>
          <a:xfrm>
            <a:off x="3507416" y="4460449"/>
            <a:ext cx="22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6198812" y="4489488"/>
            <a:ext cx="2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t1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4424603" y="935791"/>
            <a:ext cx="394375" cy="414075"/>
          </a:xfrm>
          <a:custGeom>
            <a:rect b="b" l="l" r="r" t="t"/>
            <a:pathLst>
              <a:path extrusionOk="0" h="16563" w="15775">
                <a:moveTo>
                  <a:pt x="10137" y="16563"/>
                </a:moveTo>
                <a:cubicBezTo>
                  <a:pt x="11068" y="15063"/>
                  <a:pt x="15930" y="10305"/>
                  <a:pt x="15723" y="7564"/>
                </a:cubicBezTo>
                <a:cubicBezTo>
                  <a:pt x="15516" y="4823"/>
                  <a:pt x="11482" y="582"/>
                  <a:pt x="8896" y="116"/>
                </a:cubicBezTo>
                <a:cubicBezTo>
                  <a:pt x="6310" y="-349"/>
                  <a:pt x="1035" y="2133"/>
                  <a:pt x="207" y="4771"/>
                </a:cubicBezTo>
                <a:cubicBezTo>
                  <a:pt x="-620" y="7409"/>
                  <a:pt x="3310" y="14080"/>
                  <a:pt x="3931" y="159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493" name="Google Shape;493;p24"/>
          <p:cNvCxnSpPr>
            <a:stCxn id="487" idx="2"/>
            <a:endCxn id="488" idx="0"/>
          </p:cNvCxnSpPr>
          <p:nvPr/>
        </p:nvCxnSpPr>
        <p:spPr>
          <a:xfrm>
            <a:off x="4569800" y="2854742"/>
            <a:ext cx="21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4" name="Google Shape;494;p24"/>
          <p:cNvSpPr/>
          <p:nvPr/>
        </p:nvSpPr>
        <p:spPr>
          <a:xfrm>
            <a:off x="4088425" y="1717675"/>
            <a:ext cx="336188" cy="1812259"/>
          </a:xfrm>
          <a:custGeom>
            <a:rect b="b" l="l" r="r" t="t"/>
            <a:pathLst>
              <a:path extrusionOk="0" h="71062" w="14274">
                <a:moveTo>
                  <a:pt x="14274" y="0"/>
                </a:moveTo>
                <a:cubicBezTo>
                  <a:pt x="11895" y="5482"/>
                  <a:pt x="0" y="21049"/>
                  <a:pt x="0" y="32893"/>
                </a:cubicBezTo>
                <a:cubicBezTo>
                  <a:pt x="0" y="44737"/>
                  <a:pt x="11895" y="64701"/>
                  <a:pt x="14274" y="71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495" name="Google Shape;495;p24"/>
          <p:cNvGrpSpPr/>
          <p:nvPr/>
        </p:nvGrpSpPr>
        <p:grpSpPr>
          <a:xfrm>
            <a:off x="7136595" y="2031550"/>
            <a:ext cx="2682300" cy="1077761"/>
            <a:chOff x="859995" y="68113"/>
            <a:chExt cx="2682300" cy="1077761"/>
          </a:xfrm>
        </p:grpSpPr>
        <p:sp>
          <p:nvSpPr>
            <p:cNvPr id="496" name="Google Shape;496;p24"/>
            <p:cNvSpPr txBox="1"/>
            <p:nvPr/>
          </p:nvSpPr>
          <p:spPr>
            <a:xfrm>
              <a:off x="859995" y="68113"/>
              <a:ext cx="2682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{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r>
                <a:rPr lang="en" sz="5800"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aseline="-25000" sz="5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4"/>
            <p:cNvSpPr txBox="1"/>
            <p:nvPr/>
          </p:nvSpPr>
          <p:spPr>
            <a:xfrm>
              <a:off x="1647705" y="130073"/>
              <a:ext cx="147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0    0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0     0    w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1,3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w</a:t>
              </a:r>
              <a:r>
                <a:rPr baseline="-25000" lang="en" sz="1800">
                  <a:latin typeface="Calibri"/>
                  <a:ea typeface="Calibri"/>
                  <a:cs typeface="Calibri"/>
                  <a:sym typeface="Calibri"/>
                </a:rPr>
                <a:t>2,3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0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1039075" y="441050"/>
              <a:ext cx="56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1" lang="en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aseline="-25000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24"/>
          <p:cNvSpPr txBox="1"/>
          <p:nvPr/>
        </p:nvSpPr>
        <p:spPr>
          <a:xfrm>
            <a:off x="4024826" y="855950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1,1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4"/>
          <p:cNvSpPr txBox="1"/>
          <p:nvPr/>
        </p:nvSpPr>
        <p:spPr>
          <a:xfrm>
            <a:off x="4191901" y="1753688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1,3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4"/>
          <p:cNvSpPr txBox="1"/>
          <p:nvPr/>
        </p:nvSpPr>
        <p:spPr>
          <a:xfrm>
            <a:off x="4514976" y="2772941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,2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4"/>
          <p:cNvSpPr txBox="1"/>
          <p:nvPr/>
        </p:nvSpPr>
        <p:spPr>
          <a:xfrm>
            <a:off x="4132076" y="2754770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-25000" lang="en" sz="1800">
                <a:latin typeface="Calibri"/>
                <a:ea typeface="Calibri"/>
                <a:cs typeface="Calibri"/>
                <a:sym typeface="Calibri"/>
              </a:rPr>
              <a:t>,3</a:t>
            </a:r>
            <a:endParaRPr baseline="-25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4"/>
          <p:cNvSpPr/>
          <p:nvPr/>
        </p:nvSpPr>
        <p:spPr>
          <a:xfrm>
            <a:off x="1342375" y="35725"/>
            <a:ext cx="1443000" cy="1272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7756250" y="2031550"/>
            <a:ext cx="1443000" cy="1272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4"/>
          <p:cNvSpPr/>
          <p:nvPr/>
        </p:nvSpPr>
        <p:spPr>
          <a:xfrm>
            <a:off x="6726250" y="0"/>
            <a:ext cx="1515300" cy="1479600"/>
          </a:xfrm>
          <a:prstGeom prst="ellipse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5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6731450" y="827149"/>
            <a:ext cx="2296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Legend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→ Reservoir state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→ Input vector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→ Output vector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ŷ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→ Computed output vector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25"/>
          <p:cNvGrpSpPr/>
          <p:nvPr/>
        </p:nvGrpSpPr>
        <p:grpSpPr>
          <a:xfrm>
            <a:off x="500400" y="585575"/>
            <a:ext cx="5868525" cy="2408175"/>
            <a:chOff x="500400" y="2109575"/>
            <a:chExt cx="5868525" cy="2408175"/>
          </a:xfrm>
        </p:grpSpPr>
        <p:pic>
          <p:nvPicPr>
            <p:cNvPr id="513" name="Google Shape;513;p25"/>
            <p:cNvPicPr preferRelativeResize="0"/>
            <p:nvPr/>
          </p:nvPicPr>
          <p:blipFill rotWithShape="1">
            <a:blip r:embed="rId3">
              <a:alphaModFix/>
            </a:blip>
            <a:srcRect b="10506" l="0" r="0" t="0"/>
            <a:stretch/>
          </p:blipFill>
          <p:spPr>
            <a:xfrm>
              <a:off x="547525" y="2109575"/>
              <a:ext cx="5821400" cy="240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25"/>
            <p:cNvSpPr txBox="1"/>
            <p:nvPr/>
          </p:nvSpPr>
          <p:spPr>
            <a:xfrm>
              <a:off x="500400" y="3328150"/>
              <a:ext cx="4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5"/>
            <p:cNvSpPr txBox="1"/>
            <p:nvPr/>
          </p:nvSpPr>
          <p:spPr>
            <a:xfrm>
              <a:off x="1552725" y="3254950"/>
              <a:ext cx="4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2558491" y="2371650"/>
              <a:ext cx="4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y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2882941" y="3028724"/>
              <a:ext cx="4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ŷ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i="1" lang="en"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1072213" y="2849838"/>
            <a:ext cx="1618063" cy="869213"/>
            <a:chOff x="238613" y="949363"/>
            <a:chExt cx="1618063" cy="869213"/>
          </a:xfrm>
        </p:grpSpPr>
        <p:sp>
          <p:nvSpPr>
            <p:cNvPr id="519" name="Google Shape;519;p25"/>
            <p:cNvSpPr txBox="1"/>
            <p:nvPr/>
          </p:nvSpPr>
          <p:spPr>
            <a:xfrm>
              <a:off x="238613" y="949363"/>
              <a:ext cx="1582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Nonlinear function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0" name="Google Shape;520;p25"/>
            <p:cNvCxnSpPr/>
            <p:nvPr/>
          </p:nvCxnSpPr>
          <p:spPr>
            <a:xfrm>
              <a:off x="1252475" y="1427675"/>
              <a:ext cx="604200" cy="39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1" name="Google Shape;521;p25"/>
          <p:cNvGrpSpPr/>
          <p:nvPr/>
        </p:nvGrpSpPr>
        <p:grpSpPr>
          <a:xfrm>
            <a:off x="7236395" y="2907553"/>
            <a:ext cx="1900200" cy="1242472"/>
            <a:chOff x="6690595" y="2326778"/>
            <a:chExt cx="1900200" cy="1242472"/>
          </a:xfrm>
        </p:grpSpPr>
        <p:sp>
          <p:nvSpPr>
            <p:cNvPr id="522" name="Google Shape;522;p25"/>
            <p:cNvSpPr txBox="1"/>
            <p:nvPr/>
          </p:nvSpPr>
          <p:spPr>
            <a:xfrm>
              <a:off x="7008295" y="2326778"/>
              <a:ext cx="1582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Constant bias weights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3" name="Google Shape;523;p25"/>
            <p:cNvCxnSpPr>
              <a:stCxn id="522" idx="1"/>
            </p:cNvCxnSpPr>
            <p:nvPr/>
          </p:nvCxnSpPr>
          <p:spPr>
            <a:xfrm flipH="1">
              <a:off x="6690595" y="2696228"/>
              <a:ext cx="317700" cy="41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4" name="Google Shape;524;p25"/>
            <p:cNvCxnSpPr>
              <a:endCxn id="525" idx="3"/>
            </p:cNvCxnSpPr>
            <p:nvPr/>
          </p:nvCxnSpPr>
          <p:spPr>
            <a:xfrm flipH="1">
              <a:off x="7278646" y="3037050"/>
              <a:ext cx="310500" cy="53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x(t+1) = f\ [\ W_{res}^{res} x(t) + W_{inp}^{res} u(t) + W_{out}^{res} y(t) + W_{bias}^{res}\ ]\\\hat{y}(t+1) = W_{res}^{out} x(t+1) + W_{inp}^{out} u(t) + W_{out}^{out} y(t) + W_{bias}^{out}" id="525" name="Google Shape;525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564" y="3719075"/>
            <a:ext cx="6504882" cy="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5"/>
          <p:cNvSpPr txBox="1"/>
          <p:nvPr/>
        </p:nvSpPr>
        <p:spPr>
          <a:xfrm>
            <a:off x="2769150" y="133216"/>
            <a:ext cx="360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The reservoir computing framework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a good reservoir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"/>
          <p:cNvSpPr txBox="1"/>
          <p:nvPr/>
        </p:nvSpPr>
        <p:spPr>
          <a:xfrm>
            <a:off x="2351100" y="477975"/>
            <a:ext cx="44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Characteristics of a good reservoir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2935125" y="1419725"/>
            <a:ext cx="363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Nonlinearity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High Dimensionality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Echo State Property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Separability, Generalizability, Kernel Quality and more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26" y="2528367"/>
            <a:ext cx="2343475" cy="247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88" y="2291300"/>
            <a:ext cx="2343493" cy="26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8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Chars of a good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8"/>
          <p:cNvSpPr txBox="1"/>
          <p:nvPr/>
        </p:nvSpPr>
        <p:spPr>
          <a:xfrm>
            <a:off x="2351100" y="501250"/>
            <a:ext cx="44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Nonlinearity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61" y="13550"/>
            <a:ext cx="2138770" cy="227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7950" y="49250"/>
            <a:ext cx="2700402" cy="26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8"/>
          <p:cNvSpPr txBox="1"/>
          <p:nvPr/>
        </p:nvSpPr>
        <p:spPr>
          <a:xfrm>
            <a:off x="3179438" y="1404200"/>
            <a:ext cx="265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(a + b) ≠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(a) +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(b)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8"/>
          <p:cNvSpPr txBox="1"/>
          <p:nvPr/>
        </p:nvSpPr>
        <p:spPr>
          <a:xfrm>
            <a:off x="3179450" y="2093100"/>
            <a:ext cx="27003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50">
                <a:solidFill>
                  <a:srgbClr val="333333"/>
                </a:solidFill>
                <a:highlight>
                  <a:srgbClr val="FFFFFF"/>
                </a:highlight>
              </a:rPr>
              <a:t>“Using a term like nonlinear science is like referring to the bulk of zoology as the study of non-elephant animals.”</a:t>
            </a:r>
            <a:endParaRPr i="1" sz="17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333333"/>
                </a:solidFill>
                <a:highlight>
                  <a:srgbClr val="FFFFFF"/>
                </a:highlight>
              </a:rPr>
              <a:t> - Stanislaw Ulam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Chars of a good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9"/>
          <p:cNvSpPr txBox="1"/>
          <p:nvPr/>
        </p:nvSpPr>
        <p:spPr>
          <a:xfrm>
            <a:off x="2351100" y="501250"/>
            <a:ext cx="44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High Dimensionality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69" y="1124788"/>
            <a:ext cx="335725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479" y="1094377"/>
            <a:ext cx="3685900" cy="35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Chars of a good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0"/>
          <p:cNvSpPr txBox="1"/>
          <p:nvPr/>
        </p:nvSpPr>
        <p:spPr>
          <a:xfrm>
            <a:off x="2351100" y="501250"/>
            <a:ext cx="44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High Dimensionality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350" y="1024450"/>
            <a:ext cx="5987302" cy="37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Chars of a good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2351100" y="501250"/>
            <a:ext cx="444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Echo State Property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(a.k.a. Fading Memory Property)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50" y="1475600"/>
            <a:ext cx="3267525" cy="26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1"/>
          <p:cNvSpPr txBox="1"/>
          <p:nvPr/>
        </p:nvSpPr>
        <p:spPr>
          <a:xfrm>
            <a:off x="3397950" y="1818975"/>
            <a:ext cx="2645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Typical FFN Tasks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(Independent inputs)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Image recognition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Web scraping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1"/>
          <p:cNvSpPr txBox="1"/>
          <p:nvPr/>
        </p:nvSpPr>
        <p:spPr>
          <a:xfrm>
            <a:off x="6043350" y="1818975"/>
            <a:ext cx="2645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Typical LSTM Tasks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(Context dependent inputs)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Handwriting recognition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Anomaly detection in network traffic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097500" y="998000"/>
            <a:ext cx="4164000" cy="27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reservoir computing?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little machine learning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Characteristics of a good reservoir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mechanical reservoir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quantum reservoir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can we do with RC?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mechanical reservoir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690375"/>
            <a:ext cx="5981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3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Coulombe et al.’s Mechanical Reservoir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586" name="Google Shape;586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591" name="Google Shape;591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4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4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Harmonic 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34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 rotWithShape="1">
          <a:blip r:embed="rId5">
            <a:alphaModFix/>
          </a:blip>
          <a:srcRect b="8604" l="46973" r="41873" t="42059"/>
          <a:stretch/>
        </p:blipFill>
        <p:spPr>
          <a:xfrm>
            <a:off x="1476725" y="2268713"/>
            <a:ext cx="886025" cy="1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 title="hoAn.avi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5725" y="1873936"/>
            <a:ext cx="3698918" cy="277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 rotWithShape="1">
          <a:blip r:embed="rId8">
            <a:alphaModFix/>
          </a:blip>
          <a:srcRect b="49934" l="18765" r="70316" t="0"/>
          <a:stretch/>
        </p:blipFill>
        <p:spPr>
          <a:xfrm>
            <a:off x="2643413" y="1120414"/>
            <a:ext cx="692699" cy="2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5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Anharmonic 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35"/>
          <p:cNvPicPr preferRelativeResize="0"/>
          <p:nvPr/>
        </p:nvPicPr>
        <p:blipFill rotWithShape="1">
          <a:blip r:embed="rId3">
            <a:alphaModFix/>
          </a:blip>
          <a:srcRect b="7821" l="13772" r="74166" t="46756"/>
          <a:stretch/>
        </p:blipFill>
        <p:spPr>
          <a:xfrm>
            <a:off x="1476725" y="2335150"/>
            <a:ext cx="928225" cy="17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5" title="ssoAn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124" y="1873936"/>
            <a:ext cx="3698918" cy="277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06" name="Google Shape;606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/>
          <p:cNvPicPr preferRelativeResize="0"/>
          <p:nvPr/>
        </p:nvPicPr>
        <p:blipFill>
          <a:blip r:embed="rId7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5"/>
          <p:cNvPicPr preferRelativeResize="0"/>
          <p:nvPr/>
        </p:nvPicPr>
        <p:blipFill rotWithShape="1">
          <a:blip r:embed="rId8">
            <a:alphaModFix/>
          </a:blip>
          <a:srcRect b="49934" l="18765" r="60025" t="0"/>
          <a:stretch/>
        </p:blipFill>
        <p:spPr>
          <a:xfrm>
            <a:off x="2643413" y="1120425"/>
            <a:ext cx="1345576" cy="2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6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6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Damped anharmonic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p36"/>
          <p:cNvGrpSpPr/>
          <p:nvPr/>
        </p:nvGrpSpPr>
        <p:grpSpPr>
          <a:xfrm>
            <a:off x="1443025" y="2284025"/>
            <a:ext cx="1545301" cy="1742350"/>
            <a:chOff x="1181925" y="1996975"/>
            <a:chExt cx="1545301" cy="1742350"/>
          </a:xfrm>
        </p:grpSpPr>
        <p:pic>
          <p:nvPicPr>
            <p:cNvPr id="616" name="Google Shape;616;p36"/>
            <p:cNvPicPr preferRelativeResize="0"/>
            <p:nvPr/>
          </p:nvPicPr>
          <p:blipFill rotWithShape="1">
            <a:blip r:embed="rId3">
              <a:alphaModFix/>
            </a:blip>
            <a:srcRect b="5355" l="10748" r="57252" t="59689"/>
            <a:stretch/>
          </p:blipFill>
          <p:spPr>
            <a:xfrm rot="-5400000">
              <a:off x="1446663" y="2458763"/>
              <a:ext cx="1742348" cy="818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36"/>
            <p:cNvPicPr preferRelativeResize="0"/>
            <p:nvPr/>
          </p:nvPicPr>
          <p:blipFill rotWithShape="1">
            <a:blip r:embed="rId4">
              <a:alphaModFix/>
            </a:blip>
            <a:srcRect b="7821" l="13772" r="74166" t="46756"/>
            <a:stretch/>
          </p:blipFill>
          <p:spPr>
            <a:xfrm>
              <a:off x="1181925" y="1996975"/>
              <a:ext cx="928225" cy="173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8" name="Google Shape;618;p36" title="doUnderAn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5726" y="1873936"/>
            <a:ext cx="3698918" cy="277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19" name="Google Shape;619;p3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6"/>
          <p:cNvPicPr preferRelativeResize="0"/>
          <p:nvPr/>
        </p:nvPicPr>
        <p:blipFill>
          <a:blip r:embed="rId8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6"/>
          <p:cNvPicPr preferRelativeResize="0"/>
          <p:nvPr/>
        </p:nvPicPr>
        <p:blipFill rotWithShape="1">
          <a:blip r:embed="rId9">
            <a:alphaModFix/>
          </a:blip>
          <a:srcRect b="0" l="8474" r="59414" t="0"/>
          <a:stretch/>
        </p:blipFill>
        <p:spPr>
          <a:xfrm>
            <a:off x="1998475" y="1120425"/>
            <a:ext cx="2037249" cy="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Damped anharmonic 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8" name="Google Shape;628;p37"/>
          <p:cNvGrpSpPr/>
          <p:nvPr/>
        </p:nvGrpSpPr>
        <p:grpSpPr>
          <a:xfrm>
            <a:off x="1443025" y="2284025"/>
            <a:ext cx="1545301" cy="1742350"/>
            <a:chOff x="1181925" y="1996975"/>
            <a:chExt cx="1545301" cy="1742350"/>
          </a:xfrm>
        </p:grpSpPr>
        <p:pic>
          <p:nvPicPr>
            <p:cNvPr id="629" name="Google Shape;629;p37"/>
            <p:cNvPicPr preferRelativeResize="0"/>
            <p:nvPr/>
          </p:nvPicPr>
          <p:blipFill rotWithShape="1">
            <a:blip r:embed="rId3">
              <a:alphaModFix/>
            </a:blip>
            <a:srcRect b="5355" l="10748" r="57252" t="59689"/>
            <a:stretch/>
          </p:blipFill>
          <p:spPr>
            <a:xfrm rot="-5400000">
              <a:off x="1446663" y="2458763"/>
              <a:ext cx="1742348" cy="818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37"/>
            <p:cNvPicPr preferRelativeResize="0"/>
            <p:nvPr/>
          </p:nvPicPr>
          <p:blipFill rotWithShape="1">
            <a:blip r:embed="rId4">
              <a:alphaModFix/>
            </a:blip>
            <a:srcRect b="7821" l="13772" r="74166" t="46756"/>
            <a:stretch/>
          </p:blipFill>
          <p:spPr>
            <a:xfrm>
              <a:off x="1181925" y="1996975"/>
              <a:ext cx="928225" cy="173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1" name="Google Shape;631;p37" title="doOverAn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2833" y="1854088"/>
            <a:ext cx="3751817" cy="2813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32" name="Google Shape;632;p3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7"/>
          <p:cNvPicPr preferRelativeResize="0"/>
          <p:nvPr/>
        </p:nvPicPr>
        <p:blipFill>
          <a:blip r:embed="rId8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 rotWithShape="1">
          <a:blip r:embed="rId9">
            <a:alphaModFix/>
          </a:blip>
          <a:srcRect b="0" l="8474" r="59414" t="0"/>
          <a:stretch/>
        </p:blipFill>
        <p:spPr>
          <a:xfrm>
            <a:off x="1998475" y="1120425"/>
            <a:ext cx="2037249" cy="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38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Duffing 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38"/>
          <p:cNvGrpSpPr/>
          <p:nvPr/>
        </p:nvGrpSpPr>
        <p:grpSpPr>
          <a:xfrm>
            <a:off x="1443025" y="1846350"/>
            <a:ext cx="1545301" cy="2738600"/>
            <a:chOff x="1443025" y="1846350"/>
            <a:chExt cx="1545301" cy="2738600"/>
          </a:xfrm>
        </p:grpSpPr>
        <p:grpSp>
          <p:nvGrpSpPr>
            <p:cNvPr id="642" name="Google Shape;642;p38"/>
            <p:cNvGrpSpPr/>
            <p:nvPr/>
          </p:nvGrpSpPr>
          <p:grpSpPr>
            <a:xfrm>
              <a:off x="1443025" y="2842600"/>
              <a:ext cx="1545301" cy="1742350"/>
              <a:chOff x="1181925" y="1996975"/>
              <a:chExt cx="1545301" cy="1742350"/>
            </a:xfrm>
          </p:grpSpPr>
          <p:pic>
            <p:nvPicPr>
              <p:cNvPr id="643" name="Google Shape;643;p38"/>
              <p:cNvPicPr preferRelativeResize="0"/>
              <p:nvPr/>
            </p:nvPicPr>
            <p:blipFill rotWithShape="1">
              <a:blip r:embed="rId3">
                <a:alphaModFix/>
              </a:blip>
              <a:srcRect b="5355" l="10748" r="57252" t="59689"/>
              <a:stretch/>
            </p:blipFill>
            <p:spPr>
              <a:xfrm rot="-5400000">
                <a:off x="1446663" y="2458763"/>
                <a:ext cx="1742348" cy="818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4" name="Google Shape;644;p38"/>
              <p:cNvPicPr preferRelativeResize="0"/>
              <p:nvPr/>
            </p:nvPicPr>
            <p:blipFill rotWithShape="1">
              <a:blip r:embed="rId4">
                <a:alphaModFix/>
              </a:blip>
              <a:srcRect b="7821" l="13772" r="74166" t="46756"/>
              <a:stretch/>
            </p:blipFill>
            <p:spPr>
              <a:xfrm>
                <a:off x="1181925" y="1996975"/>
                <a:ext cx="928225" cy="1736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5" name="Google Shape;645;p38"/>
            <p:cNvSpPr/>
            <p:nvPr/>
          </p:nvSpPr>
          <p:spPr>
            <a:xfrm>
              <a:off x="2037175" y="1846350"/>
              <a:ext cx="357000" cy="675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6" name="Google Shape;646;p38" title="doFastAn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451" y="1873936"/>
            <a:ext cx="3314511" cy="277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47" name="Google Shape;647;p3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8"/>
          <p:cNvPicPr preferRelativeResize="0"/>
          <p:nvPr/>
        </p:nvPicPr>
        <p:blipFill>
          <a:blip r:embed="rId8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8"/>
          <p:cNvPicPr preferRelativeResize="0"/>
          <p:nvPr/>
        </p:nvPicPr>
        <p:blipFill rotWithShape="1">
          <a:blip r:embed="rId9">
            <a:alphaModFix/>
          </a:blip>
          <a:srcRect b="0" l="8472" r="34049" t="0"/>
          <a:stretch/>
        </p:blipFill>
        <p:spPr>
          <a:xfrm>
            <a:off x="1998475" y="1120425"/>
            <a:ext cx="3646626" cy="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9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Duffing oscillator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39"/>
          <p:cNvGrpSpPr/>
          <p:nvPr/>
        </p:nvGrpSpPr>
        <p:grpSpPr>
          <a:xfrm>
            <a:off x="1443025" y="1846350"/>
            <a:ext cx="1545301" cy="2738600"/>
            <a:chOff x="1443025" y="1846350"/>
            <a:chExt cx="1545301" cy="2738600"/>
          </a:xfrm>
        </p:grpSpPr>
        <p:grpSp>
          <p:nvGrpSpPr>
            <p:cNvPr id="657" name="Google Shape;657;p39"/>
            <p:cNvGrpSpPr/>
            <p:nvPr/>
          </p:nvGrpSpPr>
          <p:grpSpPr>
            <a:xfrm>
              <a:off x="1443025" y="2842600"/>
              <a:ext cx="1545301" cy="1742350"/>
              <a:chOff x="1181925" y="1996975"/>
              <a:chExt cx="1545301" cy="1742350"/>
            </a:xfrm>
          </p:grpSpPr>
          <p:pic>
            <p:nvPicPr>
              <p:cNvPr id="658" name="Google Shape;658;p39"/>
              <p:cNvPicPr preferRelativeResize="0"/>
              <p:nvPr/>
            </p:nvPicPr>
            <p:blipFill rotWithShape="1">
              <a:blip r:embed="rId3">
                <a:alphaModFix/>
              </a:blip>
              <a:srcRect b="5355" l="10748" r="57252" t="59689"/>
              <a:stretch/>
            </p:blipFill>
            <p:spPr>
              <a:xfrm rot="-5400000">
                <a:off x="1446663" y="2458763"/>
                <a:ext cx="1742348" cy="818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" name="Google Shape;659;p39"/>
              <p:cNvPicPr preferRelativeResize="0"/>
              <p:nvPr/>
            </p:nvPicPr>
            <p:blipFill rotWithShape="1">
              <a:blip r:embed="rId4">
                <a:alphaModFix/>
              </a:blip>
              <a:srcRect b="7821" l="13772" r="74166" t="46756"/>
              <a:stretch/>
            </p:blipFill>
            <p:spPr>
              <a:xfrm>
                <a:off x="1181925" y="1996975"/>
                <a:ext cx="928225" cy="1736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0" name="Google Shape;660;p39"/>
            <p:cNvSpPr/>
            <p:nvPr/>
          </p:nvSpPr>
          <p:spPr>
            <a:xfrm>
              <a:off x="2037175" y="1846350"/>
              <a:ext cx="357000" cy="675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1" name="Google Shape;661;p39" title="doMatchAn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151" y="1928236"/>
            <a:ext cx="3314511" cy="277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62" name="Google Shape;662;p3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>
          <a:blip r:embed="rId8">
            <a:alphaModFix amt="28000"/>
          </a:blip>
          <a:stretch>
            <a:fillRect/>
          </a:stretch>
        </p:blipFill>
        <p:spPr>
          <a:xfrm>
            <a:off x="1476725" y="1083360"/>
            <a:ext cx="6257926" cy="6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9"/>
          <p:cNvPicPr preferRelativeResize="0"/>
          <p:nvPr/>
        </p:nvPicPr>
        <p:blipFill rotWithShape="1">
          <a:blip r:embed="rId9">
            <a:alphaModFix/>
          </a:blip>
          <a:srcRect b="0" l="8472" r="34049" t="0"/>
          <a:stretch/>
        </p:blipFill>
        <p:spPr>
          <a:xfrm>
            <a:off x="1998475" y="1120425"/>
            <a:ext cx="3646626" cy="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Coupled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Duffing oscillators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40"/>
          <p:cNvGrpSpPr/>
          <p:nvPr/>
        </p:nvGrpSpPr>
        <p:grpSpPr>
          <a:xfrm>
            <a:off x="256050" y="1873025"/>
            <a:ext cx="1545301" cy="2738600"/>
            <a:chOff x="1443025" y="1846350"/>
            <a:chExt cx="1545301" cy="2738600"/>
          </a:xfrm>
        </p:grpSpPr>
        <p:grpSp>
          <p:nvGrpSpPr>
            <p:cNvPr id="672" name="Google Shape;672;p40"/>
            <p:cNvGrpSpPr/>
            <p:nvPr/>
          </p:nvGrpSpPr>
          <p:grpSpPr>
            <a:xfrm>
              <a:off x="1443025" y="2842600"/>
              <a:ext cx="1545301" cy="1742350"/>
              <a:chOff x="1181925" y="1996975"/>
              <a:chExt cx="1545301" cy="1742350"/>
            </a:xfrm>
          </p:grpSpPr>
          <p:pic>
            <p:nvPicPr>
              <p:cNvPr id="673" name="Google Shape;673;p40"/>
              <p:cNvPicPr preferRelativeResize="0"/>
              <p:nvPr/>
            </p:nvPicPr>
            <p:blipFill rotWithShape="1">
              <a:blip r:embed="rId3">
                <a:alphaModFix/>
              </a:blip>
              <a:srcRect b="5355" l="10748" r="57252" t="59689"/>
              <a:stretch/>
            </p:blipFill>
            <p:spPr>
              <a:xfrm rot="-5400000">
                <a:off x="1446663" y="2458763"/>
                <a:ext cx="1742348" cy="818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4" name="Google Shape;674;p40"/>
              <p:cNvPicPr preferRelativeResize="0"/>
              <p:nvPr/>
            </p:nvPicPr>
            <p:blipFill rotWithShape="1">
              <a:blip r:embed="rId4">
                <a:alphaModFix/>
              </a:blip>
              <a:srcRect b="7821" l="13772" r="74166" t="46756"/>
              <a:stretch/>
            </p:blipFill>
            <p:spPr>
              <a:xfrm>
                <a:off x="1181925" y="1996975"/>
                <a:ext cx="928225" cy="1736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5" name="Google Shape;675;p40"/>
            <p:cNvSpPr/>
            <p:nvPr/>
          </p:nvSpPr>
          <p:spPr>
            <a:xfrm>
              <a:off x="2037175" y="1846350"/>
              <a:ext cx="357000" cy="675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40"/>
          <p:cNvGrpSpPr/>
          <p:nvPr/>
        </p:nvGrpSpPr>
        <p:grpSpPr>
          <a:xfrm>
            <a:off x="2681350" y="1873025"/>
            <a:ext cx="1545301" cy="2738600"/>
            <a:chOff x="1443025" y="1846350"/>
            <a:chExt cx="1545301" cy="2738600"/>
          </a:xfrm>
        </p:grpSpPr>
        <p:grpSp>
          <p:nvGrpSpPr>
            <p:cNvPr id="677" name="Google Shape;677;p40"/>
            <p:cNvGrpSpPr/>
            <p:nvPr/>
          </p:nvGrpSpPr>
          <p:grpSpPr>
            <a:xfrm>
              <a:off x="1443025" y="2842600"/>
              <a:ext cx="1545301" cy="1742350"/>
              <a:chOff x="1181925" y="1996975"/>
              <a:chExt cx="1545301" cy="1742350"/>
            </a:xfrm>
          </p:grpSpPr>
          <p:pic>
            <p:nvPicPr>
              <p:cNvPr id="678" name="Google Shape;678;p40"/>
              <p:cNvPicPr preferRelativeResize="0"/>
              <p:nvPr/>
            </p:nvPicPr>
            <p:blipFill rotWithShape="1">
              <a:blip r:embed="rId3">
                <a:alphaModFix/>
              </a:blip>
              <a:srcRect b="5355" l="10748" r="57252" t="59689"/>
              <a:stretch/>
            </p:blipFill>
            <p:spPr>
              <a:xfrm rot="-5400000">
                <a:off x="1446663" y="2458763"/>
                <a:ext cx="1742348" cy="818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9" name="Google Shape;679;p40"/>
              <p:cNvPicPr preferRelativeResize="0"/>
              <p:nvPr/>
            </p:nvPicPr>
            <p:blipFill rotWithShape="1">
              <a:blip r:embed="rId4">
                <a:alphaModFix/>
              </a:blip>
              <a:srcRect b="7821" l="13772" r="74166" t="46756"/>
              <a:stretch/>
            </p:blipFill>
            <p:spPr>
              <a:xfrm>
                <a:off x="1181925" y="1996975"/>
                <a:ext cx="928225" cy="1736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0" name="Google Shape;680;p40"/>
            <p:cNvSpPr/>
            <p:nvPr/>
          </p:nvSpPr>
          <p:spPr>
            <a:xfrm>
              <a:off x="2037175" y="1846350"/>
              <a:ext cx="357000" cy="675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1" name="Google Shape;681;p40"/>
          <p:cNvPicPr preferRelativeResize="0"/>
          <p:nvPr/>
        </p:nvPicPr>
        <p:blipFill rotWithShape="1">
          <a:blip r:embed="rId4">
            <a:alphaModFix/>
          </a:blip>
          <a:srcRect b="8604" l="46973" r="41873" t="42059"/>
          <a:stretch/>
        </p:blipFill>
        <p:spPr>
          <a:xfrm rot="-5400000">
            <a:off x="2003325" y="2251093"/>
            <a:ext cx="469350" cy="10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 title="coAn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176" y="1836524"/>
            <a:ext cx="3439190" cy="281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dot{x}_i(t) = \underbrace{-\frac{\omega_0}{Q} \dot{x}_i(t) - \omega_0^2 x_i(t) - \beta_i x_i^3(t)}_{Anharmonic\ Oscillator} + \underbrace{A [1 + \Delta_i u(t)] cos(\Omega t)}_{Input\ Driving} + \underbrace{\omega_1^2 [x_{i-1}(t) -2x_i(t) + x_{i+1}(t)]}_{Coupling}" id="683" name="Google Shape;683;p4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725" y="1144312"/>
            <a:ext cx="6257926" cy="51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Nonlinearity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41"/>
          <p:cNvPicPr preferRelativeResize="0"/>
          <p:nvPr/>
        </p:nvPicPr>
        <p:blipFill rotWithShape="1">
          <a:blip r:embed="rId3">
            <a:alphaModFix/>
          </a:blip>
          <a:srcRect b="0" l="1729" r="0" t="0"/>
          <a:stretch/>
        </p:blipFill>
        <p:spPr>
          <a:xfrm>
            <a:off x="284175" y="800175"/>
            <a:ext cx="5001800" cy="37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53" y="2406775"/>
            <a:ext cx="3398048" cy="239374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1"/>
          <p:cNvSpPr txBox="1"/>
          <p:nvPr/>
        </p:nvSpPr>
        <p:spPr>
          <a:xfrm>
            <a:off x="6633325" y="2751600"/>
            <a:ext cx="19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Coupled mechanical oscillators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375" y="937425"/>
            <a:ext cx="4071400" cy="14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 txBox="1"/>
          <p:nvPr/>
        </p:nvSpPr>
        <p:spPr>
          <a:xfrm>
            <a:off x="5179700" y="733100"/>
            <a:ext cx="19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Sine wave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1"/>
          <p:cNvSpPr txBox="1"/>
          <p:nvPr/>
        </p:nvSpPr>
        <p:spPr>
          <a:xfrm>
            <a:off x="7240700" y="733100"/>
            <a:ext cx="19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Square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wave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Reservoir Computing?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2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75" y="629475"/>
            <a:ext cx="8422526" cy="42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2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Nonlinearity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mechanical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3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dimensionality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and fading memory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p43"/>
          <p:cNvPicPr preferRelativeResize="0"/>
          <p:nvPr/>
        </p:nvPicPr>
        <p:blipFill rotWithShape="1">
          <a:blip r:embed="rId3">
            <a:alphaModFix/>
          </a:blip>
          <a:srcRect b="5006" l="0" r="0" t="0"/>
          <a:stretch/>
        </p:blipFill>
        <p:spPr>
          <a:xfrm>
            <a:off x="152400" y="885500"/>
            <a:ext cx="4743450" cy="320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43"/>
          <p:cNvGrpSpPr/>
          <p:nvPr/>
        </p:nvGrpSpPr>
        <p:grpSpPr>
          <a:xfrm>
            <a:off x="5764170" y="1231268"/>
            <a:ext cx="2125561" cy="2680954"/>
            <a:chOff x="1181925" y="1996975"/>
            <a:chExt cx="1545301" cy="1742350"/>
          </a:xfrm>
        </p:grpSpPr>
        <p:pic>
          <p:nvPicPr>
            <p:cNvPr id="711" name="Google Shape;711;p43"/>
            <p:cNvPicPr preferRelativeResize="0"/>
            <p:nvPr/>
          </p:nvPicPr>
          <p:blipFill rotWithShape="1">
            <a:blip r:embed="rId4">
              <a:alphaModFix/>
            </a:blip>
            <a:srcRect b="5355" l="10748" r="57252" t="59689"/>
            <a:stretch/>
          </p:blipFill>
          <p:spPr>
            <a:xfrm rot="-5400000">
              <a:off x="1446663" y="2458763"/>
              <a:ext cx="1742348" cy="818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43"/>
            <p:cNvPicPr preferRelativeResize="0"/>
            <p:nvPr/>
          </p:nvPicPr>
          <p:blipFill rotWithShape="1">
            <a:blip r:embed="rId5">
              <a:alphaModFix/>
            </a:blip>
            <a:srcRect b="7821" l="13772" r="74166" t="46756"/>
            <a:stretch/>
          </p:blipFill>
          <p:spPr>
            <a:xfrm>
              <a:off x="1181925" y="1996975"/>
              <a:ext cx="928225" cy="1736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quantum reservoir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5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5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Chen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et al.’s Quantum Reservoir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5"/>
          <p:cNvSpPr/>
          <p:nvPr/>
        </p:nvSpPr>
        <p:spPr>
          <a:xfrm>
            <a:off x="3895825" y="1224613"/>
            <a:ext cx="7770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(u_l) \rho_{l-1} = (1 - \epsilon)[\ u_l U_0 + (1-u_l) U_1\ ] \rho_{l-1} + \epsilon\sigma" id="725" name="Google Shape;725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182122"/>
            <a:ext cx="4216376" cy="263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0 (\theta) = \prod_{j=1}^{N_0} [\ R_Y^{(j_t)} (\theta_{j_t}) CX_{j_cj_t} R_Y^{(j_t)} (\theta_{j_t})^\dagger\ ]\\&#10;    U_1 (\phi) = \bigotimes_{i=1}^{n} R_X^{(i)} (\phi_i)" id="726" name="Google Shape;726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88" y="999388"/>
            <a:ext cx="3225650" cy="6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45"/>
          <p:cNvGrpSpPr/>
          <p:nvPr/>
        </p:nvGrpSpPr>
        <p:grpSpPr>
          <a:xfrm>
            <a:off x="1588550" y="2130625"/>
            <a:ext cx="5899386" cy="2345150"/>
            <a:chOff x="1588550" y="2130625"/>
            <a:chExt cx="5899386" cy="2345150"/>
          </a:xfrm>
        </p:grpSpPr>
        <p:pic>
          <p:nvPicPr>
            <p:cNvPr id="728" name="Google Shape;72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6062" y="2130625"/>
              <a:ext cx="5831875" cy="23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45"/>
            <p:cNvSpPr txBox="1"/>
            <p:nvPr/>
          </p:nvSpPr>
          <p:spPr>
            <a:xfrm>
              <a:off x="1588550" y="2438675"/>
              <a:ext cx="58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1691600" y="2146700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1700150" y="3312325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 txBox="1"/>
            <p:nvPr/>
          </p:nvSpPr>
          <p:spPr>
            <a:xfrm>
              <a:off x="1635800" y="3552800"/>
              <a:ext cx="58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Transmon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5500"/>
            <a:ext cx="3706780" cy="37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155" y="1328738"/>
            <a:ext cx="48768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7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Transmon Dynamics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25" y="1557650"/>
            <a:ext cx="3283750" cy="32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275" y="1823900"/>
            <a:ext cx="2260275" cy="239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47"/>
          <p:cNvCxnSpPr/>
          <p:nvPr/>
        </p:nvCxnSpPr>
        <p:spPr>
          <a:xfrm flipH="1" rot="10800000">
            <a:off x="3651575" y="2119875"/>
            <a:ext cx="3236700" cy="15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47"/>
          <p:cNvCxnSpPr/>
          <p:nvPr/>
        </p:nvCxnSpPr>
        <p:spPr>
          <a:xfrm>
            <a:off x="3711925" y="3281875"/>
            <a:ext cx="31686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1" name="Google Shape;7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750" y="1968000"/>
            <a:ext cx="319525" cy="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750" y="3885475"/>
            <a:ext cx="319525" cy="33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47"/>
          <p:cNvGrpSpPr/>
          <p:nvPr/>
        </p:nvGrpSpPr>
        <p:grpSpPr>
          <a:xfrm>
            <a:off x="350863" y="970700"/>
            <a:ext cx="8442275" cy="615600"/>
            <a:chOff x="350863" y="970700"/>
            <a:chExt cx="8442275" cy="615600"/>
          </a:xfrm>
        </p:grpSpPr>
        <p:grpSp>
          <p:nvGrpSpPr>
            <p:cNvPr id="754" name="Google Shape;754;p47"/>
            <p:cNvGrpSpPr/>
            <p:nvPr/>
          </p:nvGrpSpPr>
          <p:grpSpPr>
            <a:xfrm>
              <a:off x="350863" y="970700"/>
              <a:ext cx="8442275" cy="615600"/>
              <a:chOff x="425050" y="1371800"/>
              <a:chExt cx="8442275" cy="615600"/>
            </a:xfrm>
          </p:grpSpPr>
          <p:sp>
            <p:nvSpPr>
              <p:cNvPr id="755" name="Google Shape;755;p47"/>
              <p:cNvSpPr txBox="1"/>
              <p:nvPr/>
            </p:nvSpPr>
            <p:spPr>
              <a:xfrm>
                <a:off x="6206325" y="1371800"/>
                <a:ext cx="2661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Transmon’s Hamiltonian in terms of charge (</a:t>
                </a:r>
                <a:r>
                  <a:rPr i="1" lang="en">
                    <a:latin typeface="Calibri"/>
                    <a:ea typeface="Calibri"/>
                    <a:cs typeface="Calibri"/>
                    <a:sym typeface="Calibri"/>
                  </a:rPr>
                  <a:t>Q</a:t>
                </a: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) and flux (</a:t>
                </a:r>
                <a:r>
                  <a:rPr i="1" lang="en">
                    <a:latin typeface="Calibri"/>
                    <a:ea typeface="Calibri"/>
                    <a:cs typeface="Calibri"/>
                    <a:sym typeface="Calibri"/>
                  </a:rPr>
                  <a:t>𝚽</a:t>
                </a: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w_0 = \sqrt{8E_cEj}" id="756" name="Google Shape;756;p47" title="MathEquation,#00000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25050" y="1544700"/>
                <a:ext cx="1179448" cy="26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delta = -E_c" id="757" name="Google Shape;757;p47" title="MathEquation,#00000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947225" y="1570875"/>
                <a:ext cx="783576" cy="21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hat{H}_{tr} = \left(\omega_0 + \frac{\delta}{2}\right) \hat{c}^\dagger \hat{c} + \frac{\delta}{2}(\hat{c}^\dagger \hat{c})^2" id="758" name="Google Shape;758;p47" title="MathEquation,#00000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03975" y="1078400"/>
              <a:ext cx="2713296" cy="40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8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How do we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linearly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couple qubits?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8"/>
          <p:cNvGrpSpPr/>
          <p:nvPr/>
        </p:nvGrpSpPr>
        <p:grpSpPr>
          <a:xfrm>
            <a:off x="1278661" y="1151627"/>
            <a:ext cx="6586665" cy="2987018"/>
            <a:chOff x="1588550" y="2130625"/>
            <a:chExt cx="5899386" cy="2345150"/>
          </a:xfrm>
        </p:grpSpPr>
        <p:pic>
          <p:nvPicPr>
            <p:cNvPr id="766" name="Google Shape;766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6062" y="2130625"/>
              <a:ext cx="5831875" cy="23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48"/>
            <p:cNvSpPr txBox="1"/>
            <p:nvPr/>
          </p:nvSpPr>
          <p:spPr>
            <a:xfrm>
              <a:off x="1588550" y="2438675"/>
              <a:ext cx="5838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1691600" y="2146700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1700150" y="3312325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 txBox="1"/>
            <p:nvPr/>
          </p:nvSpPr>
          <p:spPr>
            <a:xfrm>
              <a:off x="1635800" y="3552800"/>
              <a:ext cx="5838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9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9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Gate based quantum computing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0" y="3391325"/>
            <a:ext cx="1066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854688"/>
            <a:ext cx="1584850" cy="14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9"/>
          <p:cNvSpPr txBox="1"/>
          <p:nvPr/>
        </p:nvSpPr>
        <p:spPr>
          <a:xfrm>
            <a:off x="1597095" y="1454500"/>
            <a:ext cx="12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 ]</a:t>
            </a: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821950" y="1189725"/>
            <a:ext cx="4506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3821950" y="2047925"/>
            <a:ext cx="4506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3821950" y="2906125"/>
            <a:ext cx="450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3821950" y="3764325"/>
            <a:ext cx="450600" cy="400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cxnSp>
        <p:nvCxnSpPr>
          <p:cNvPr id="784" name="Google Shape;784;p49"/>
          <p:cNvCxnSpPr/>
          <p:nvPr/>
        </p:nvCxnSpPr>
        <p:spPr>
          <a:xfrm flipH="1" rot="10800000">
            <a:off x="2956450" y="2669644"/>
            <a:ext cx="3549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49"/>
          <p:cNvCxnSpPr/>
          <p:nvPr/>
        </p:nvCxnSpPr>
        <p:spPr>
          <a:xfrm rot="10800000">
            <a:off x="3303850" y="1389163"/>
            <a:ext cx="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49"/>
          <p:cNvCxnSpPr/>
          <p:nvPr/>
        </p:nvCxnSpPr>
        <p:spPr>
          <a:xfrm rot="10800000">
            <a:off x="3303850" y="2678825"/>
            <a:ext cx="0" cy="12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49"/>
          <p:cNvCxnSpPr>
            <a:endCxn id="780" idx="1"/>
          </p:cNvCxnSpPr>
          <p:nvPr/>
        </p:nvCxnSpPr>
        <p:spPr>
          <a:xfrm flipH="1" rot="10800000">
            <a:off x="3311350" y="138982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49"/>
          <p:cNvCxnSpPr/>
          <p:nvPr/>
        </p:nvCxnSpPr>
        <p:spPr>
          <a:xfrm flipH="1" rot="10800000">
            <a:off x="3307600" y="396097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49"/>
          <p:cNvCxnSpPr/>
          <p:nvPr/>
        </p:nvCxnSpPr>
        <p:spPr>
          <a:xfrm flipH="1" rot="10800000">
            <a:off x="3307600" y="312142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49"/>
          <p:cNvCxnSpPr/>
          <p:nvPr/>
        </p:nvCxnSpPr>
        <p:spPr>
          <a:xfrm flipH="1" rot="10800000">
            <a:off x="3307600" y="225557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49"/>
          <p:cNvCxnSpPr>
            <a:stCxn id="780" idx="3"/>
          </p:cNvCxnSpPr>
          <p:nvPr/>
        </p:nvCxnSpPr>
        <p:spPr>
          <a:xfrm flipH="1" rot="10800000">
            <a:off x="4272550" y="1389225"/>
            <a:ext cx="870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2" name="Google Shape;792;p49"/>
          <p:cNvCxnSpPr/>
          <p:nvPr/>
        </p:nvCxnSpPr>
        <p:spPr>
          <a:xfrm flipH="1" rot="10800000">
            <a:off x="4276300" y="2258475"/>
            <a:ext cx="870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3" name="Google Shape;793;p49"/>
          <p:cNvCxnSpPr/>
          <p:nvPr/>
        </p:nvCxnSpPr>
        <p:spPr>
          <a:xfrm flipH="1" rot="10800000">
            <a:off x="4276300" y="3127725"/>
            <a:ext cx="870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4" name="Google Shape;794;p49"/>
          <p:cNvCxnSpPr/>
          <p:nvPr/>
        </p:nvCxnSpPr>
        <p:spPr>
          <a:xfrm flipH="1" rot="10800000">
            <a:off x="4272550" y="3964125"/>
            <a:ext cx="870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5" name="Google Shape;795;p49"/>
          <p:cNvSpPr txBox="1"/>
          <p:nvPr/>
        </p:nvSpPr>
        <p:spPr>
          <a:xfrm>
            <a:off x="5406300" y="1189425"/>
            <a:ext cx="18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[ 0.707+0j, 0.707+0j ]</a:t>
            </a:r>
            <a:endParaRPr/>
          </a:p>
        </p:txBody>
      </p:sp>
      <p:pic>
        <p:nvPicPr>
          <p:cNvPr id="796" name="Google Shape;7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650" y="672450"/>
            <a:ext cx="1351651" cy="14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925" y="1654420"/>
            <a:ext cx="1393843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9"/>
          <p:cNvSpPr txBox="1"/>
          <p:nvPr/>
        </p:nvSpPr>
        <p:spPr>
          <a:xfrm>
            <a:off x="7484575" y="2100975"/>
            <a:ext cx="13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[ 0+0j, 1+0j ]</a:t>
            </a:r>
            <a:endParaRPr/>
          </a:p>
        </p:txBody>
      </p:sp>
      <p:sp>
        <p:nvSpPr>
          <p:cNvPr id="799" name="Google Shape;799;p49"/>
          <p:cNvSpPr txBox="1"/>
          <p:nvPr/>
        </p:nvSpPr>
        <p:spPr>
          <a:xfrm>
            <a:off x="5747850" y="2927925"/>
            <a:ext cx="11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[ 0+0j, 0+1j ]</a:t>
            </a:r>
            <a:endParaRPr/>
          </a:p>
        </p:txBody>
      </p:sp>
      <p:pic>
        <p:nvPicPr>
          <p:cNvPr id="800" name="Google Shape;80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3472" y="2543463"/>
            <a:ext cx="1194000" cy="116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2818" y="3274638"/>
            <a:ext cx="1351800" cy="13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9"/>
          <p:cNvSpPr txBox="1"/>
          <p:nvPr/>
        </p:nvSpPr>
        <p:spPr>
          <a:xfrm>
            <a:off x="7484575" y="3764338"/>
            <a:ext cx="13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 ]</a:t>
            </a:r>
            <a:endParaRPr/>
          </a:p>
        </p:txBody>
      </p:sp>
      <p:cxnSp>
        <p:nvCxnSpPr>
          <p:cNvPr id="803" name="Google Shape;803;p49"/>
          <p:cNvCxnSpPr/>
          <p:nvPr/>
        </p:nvCxnSpPr>
        <p:spPr>
          <a:xfrm rot="10800000">
            <a:off x="5158750" y="1606900"/>
            <a:ext cx="4062000" cy="52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49"/>
          <p:cNvCxnSpPr/>
          <p:nvPr/>
        </p:nvCxnSpPr>
        <p:spPr>
          <a:xfrm rot="10800000">
            <a:off x="5136000" y="3296300"/>
            <a:ext cx="4114800" cy="47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49"/>
          <p:cNvCxnSpPr/>
          <p:nvPr/>
        </p:nvCxnSpPr>
        <p:spPr>
          <a:xfrm flipH="1">
            <a:off x="5128200" y="2530450"/>
            <a:ext cx="4130100" cy="45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49"/>
          <p:cNvCxnSpPr/>
          <p:nvPr/>
        </p:nvCxnSpPr>
        <p:spPr>
          <a:xfrm flipH="1">
            <a:off x="5151941" y="713325"/>
            <a:ext cx="4151400" cy="45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49"/>
          <p:cNvCxnSpPr/>
          <p:nvPr/>
        </p:nvCxnSpPr>
        <p:spPr>
          <a:xfrm flipH="1">
            <a:off x="5143500" y="4174875"/>
            <a:ext cx="4107300" cy="51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descr="\frac{1}{\sqrt{2}}\begin{pmatrix}&#10;1&amp;1\\1&amp;-1&#10;\end{pmatrix}" id="808" name="Google Shape;808;p49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0025" y="992700"/>
            <a:ext cx="824450" cy="36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0&amp;1\\1&amp;0&#10;\end{pmatrix}" id="809" name="Google Shape;809;p49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5350" y="1821025"/>
            <a:ext cx="58529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0&amp;-i\\i&amp;0&#10;\end{pmatrix}" id="810" name="Google Shape;810;p49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0925" y="2685741"/>
            <a:ext cx="68264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1&amp;0\\0&amp;-1&#10;\end{pmatrix}" id="811" name="Google Shape;811;p49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1675" y="3504665"/>
            <a:ext cx="70519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962" y="733088"/>
            <a:ext cx="1584850" cy="14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0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50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Gate based quantum computing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00" y="3391325"/>
            <a:ext cx="1066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54688"/>
            <a:ext cx="1584850" cy="14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0"/>
          <p:cNvSpPr txBox="1"/>
          <p:nvPr/>
        </p:nvSpPr>
        <p:spPr>
          <a:xfrm>
            <a:off x="987495" y="1454500"/>
            <a:ext cx="12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 ]</a:t>
            </a:r>
            <a:endParaRPr/>
          </a:p>
        </p:txBody>
      </p:sp>
      <p:sp>
        <p:nvSpPr>
          <p:cNvPr id="822" name="Google Shape;822;p50"/>
          <p:cNvSpPr/>
          <p:nvPr/>
        </p:nvSpPr>
        <p:spPr>
          <a:xfrm>
            <a:off x="3212350" y="1189725"/>
            <a:ext cx="4506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 baseline="-25000"/>
          </a:p>
        </p:txBody>
      </p:sp>
      <p:sp>
        <p:nvSpPr>
          <p:cNvPr id="823" name="Google Shape;823;p50"/>
          <p:cNvSpPr/>
          <p:nvPr/>
        </p:nvSpPr>
        <p:spPr>
          <a:xfrm>
            <a:off x="3212350" y="2047925"/>
            <a:ext cx="4506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baseline="-25000" lang="en">
                <a:solidFill>
                  <a:srgbClr val="FFFFFF"/>
                </a:solidFill>
              </a:rPr>
              <a:t>X</a:t>
            </a:r>
            <a:endParaRPr baseline="-25000">
              <a:solidFill>
                <a:srgbClr val="FFFFFF"/>
              </a:solidFill>
            </a:endParaRPr>
          </a:p>
        </p:txBody>
      </p:sp>
      <p:sp>
        <p:nvSpPr>
          <p:cNvPr id="824" name="Google Shape;824;p50"/>
          <p:cNvSpPr/>
          <p:nvPr/>
        </p:nvSpPr>
        <p:spPr>
          <a:xfrm>
            <a:off x="3212350" y="2906125"/>
            <a:ext cx="450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Y</a:t>
            </a:r>
            <a:endParaRPr baseline="-25000"/>
          </a:p>
        </p:txBody>
      </p:sp>
      <p:sp>
        <p:nvSpPr>
          <p:cNvPr id="825" name="Google Shape;825;p50"/>
          <p:cNvSpPr/>
          <p:nvPr/>
        </p:nvSpPr>
        <p:spPr>
          <a:xfrm>
            <a:off x="3212350" y="3764325"/>
            <a:ext cx="450600" cy="400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Z</a:t>
            </a:r>
            <a:endParaRPr/>
          </a:p>
        </p:txBody>
      </p:sp>
      <p:cxnSp>
        <p:nvCxnSpPr>
          <p:cNvPr id="826" name="Google Shape;826;p50"/>
          <p:cNvCxnSpPr/>
          <p:nvPr/>
        </p:nvCxnSpPr>
        <p:spPr>
          <a:xfrm flipH="1" rot="10800000">
            <a:off x="2346850" y="2669644"/>
            <a:ext cx="3549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50"/>
          <p:cNvCxnSpPr/>
          <p:nvPr/>
        </p:nvCxnSpPr>
        <p:spPr>
          <a:xfrm rot="10800000">
            <a:off x="2694250" y="1389163"/>
            <a:ext cx="0" cy="1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50"/>
          <p:cNvCxnSpPr/>
          <p:nvPr/>
        </p:nvCxnSpPr>
        <p:spPr>
          <a:xfrm rot="10800000">
            <a:off x="2694250" y="2678825"/>
            <a:ext cx="0" cy="12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50"/>
          <p:cNvCxnSpPr>
            <a:endCxn id="822" idx="1"/>
          </p:cNvCxnSpPr>
          <p:nvPr/>
        </p:nvCxnSpPr>
        <p:spPr>
          <a:xfrm flipH="1" rot="10800000">
            <a:off x="2701750" y="138982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50"/>
          <p:cNvCxnSpPr/>
          <p:nvPr/>
        </p:nvCxnSpPr>
        <p:spPr>
          <a:xfrm flipH="1" rot="10800000">
            <a:off x="2698000" y="396097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50"/>
          <p:cNvCxnSpPr/>
          <p:nvPr/>
        </p:nvCxnSpPr>
        <p:spPr>
          <a:xfrm flipH="1" rot="10800000">
            <a:off x="2698000" y="312142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50"/>
          <p:cNvCxnSpPr/>
          <p:nvPr/>
        </p:nvCxnSpPr>
        <p:spPr>
          <a:xfrm flipH="1" rot="10800000">
            <a:off x="2698000" y="2255575"/>
            <a:ext cx="510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50"/>
          <p:cNvCxnSpPr>
            <a:stCxn id="822" idx="3"/>
          </p:cNvCxnSpPr>
          <p:nvPr/>
        </p:nvCxnSpPr>
        <p:spPr>
          <a:xfrm flipH="1" rot="10800000">
            <a:off x="3662950" y="1382625"/>
            <a:ext cx="14805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4" name="Google Shape;834;p50"/>
          <p:cNvCxnSpPr/>
          <p:nvPr/>
        </p:nvCxnSpPr>
        <p:spPr>
          <a:xfrm>
            <a:off x="3666700" y="2259075"/>
            <a:ext cx="1491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5" name="Google Shape;835;p50"/>
          <p:cNvCxnSpPr/>
          <p:nvPr/>
        </p:nvCxnSpPr>
        <p:spPr>
          <a:xfrm flipH="1" rot="10800000">
            <a:off x="3654400" y="3122775"/>
            <a:ext cx="14742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6" name="Google Shape;836;p50"/>
          <p:cNvCxnSpPr/>
          <p:nvPr/>
        </p:nvCxnSpPr>
        <p:spPr>
          <a:xfrm>
            <a:off x="3662950" y="3964725"/>
            <a:ext cx="1503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7" name="Google Shape;837;p50"/>
          <p:cNvSpPr txBox="1"/>
          <p:nvPr/>
        </p:nvSpPr>
        <p:spPr>
          <a:xfrm>
            <a:off x="7104625" y="2120625"/>
            <a:ext cx="21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[ 0.707+0j, 0-0.707j ]</a:t>
            </a:r>
            <a:endParaRPr/>
          </a:p>
        </p:txBody>
      </p:sp>
      <p:sp>
        <p:nvSpPr>
          <p:cNvPr id="838" name="Google Shape;838;p50"/>
          <p:cNvSpPr txBox="1"/>
          <p:nvPr/>
        </p:nvSpPr>
        <p:spPr>
          <a:xfrm>
            <a:off x="5201650" y="2923980"/>
            <a:ext cx="20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[ 0.707+0j, 0.707+0j ]</a:t>
            </a:r>
            <a:endParaRPr/>
          </a:p>
        </p:txBody>
      </p:sp>
      <p:pic>
        <p:nvPicPr>
          <p:cNvPr id="839" name="Google Shape;8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375" y="3345823"/>
            <a:ext cx="1267262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0"/>
          <p:cNvSpPr txBox="1"/>
          <p:nvPr/>
        </p:nvSpPr>
        <p:spPr>
          <a:xfrm>
            <a:off x="7484575" y="3764338"/>
            <a:ext cx="13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 ]</a:t>
            </a:r>
            <a:endParaRPr/>
          </a:p>
        </p:txBody>
      </p:sp>
      <p:cxnSp>
        <p:nvCxnSpPr>
          <p:cNvPr id="841" name="Google Shape;841;p50"/>
          <p:cNvCxnSpPr/>
          <p:nvPr/>
        </p:nvCxnSpPr>
        <p:spPr>
          <a:xfrm rot="10800000">
            <a:off x="5158750" y="1606900"/>
            <a:ext cx="4062000" cy="52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50"/>
          <p:cNvCxnSpPr/>
          <p:nvPr/>
        </p:nvCxnSpPr>
        <p:spPr>
          <a:xfrm rot="10800000">
            <a:off x="5136000" y="3296300"/>
            <a:ext cx="4114800" cy="47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50"/>
          <p:cNvCxnSpPr/>
          <p:nvPr/>
        </p:nvCxnSpPr>
        <p:spPr>
          <a:xfrm flipH="1">
            <a:off x="5128200" y="2530450"/>
            <a:ext cx="4130100" cy="45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50"/>
          <p:cNvCxnSpPr/>
          <p:nvPr/>
        </p:nvCxnSpPr>
        <p:spPr>
          <a:xfrm flipH="1">
            <a:off x="5151941" y="713325"/>
            <a:ext cx="4151400" cy="45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50"/>
          <p:cNvCxnSpPr/>
          <p:nvPr/>
        </p:nvCxnSpPr>
        <p:spPr>
          <a:xfrm flipH="1">
            <a:off x="5143500" y="4174875"/>
            <a:ext cx="4107300" cy="51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46" name="Google Shape;84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293" y="1735635"/>
            <a:ext cx="1194000" cy="11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0"/>
          <p:cNvSpPr txBox="1"/>
          <p:nvPr/>
        </p:nvSpPr>
        <p:spPr>
          <a:xfrm>
            <a:off x="5575295" y="1193175"/>
            <a:ext cx="12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 ]</a:t>
            </a:r>
            <a:endParaRPr/>
          </a:p>
        </p:txBody>
      </p:sp>
      <p:pic>
        <p:nvPicPr>
          <p:cNvPr descr="\theta = \frac{\pi}{2}" id="848" name="Google Shape;848;p5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5353" y="4011471"/>
            <a:ext cx="450600" cy="23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= \frac{\pi}{2}" id="849" name="Google Shape;849;p5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5353" y="2288007"/>
            <a:ext cx="450600" cy="23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= \frac{\pi}{2}" id="850" name="Google Shape;850;p5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8003" y="3149744"/>
            <a:ext cx="450600" cy="2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5526" y="2570846"/>
            <a:ext cx="1149903" cy="11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1&amp;0\\0&amp;1&#10;\end{pmatrix}" id="852" name="Google Shape;852;p5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8900" y="951657"/>
            <a:ext cx="585300" cy="400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cos(\frac{\theta}{2})&amp;-i sin(\frac{\theta}{2})\\-i sin(\frac{\theta}{2})&amp;cos(\frac{\theta}{2})&#10;\end{pmatrix}" id="853" name="Google Shape;853;p50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5420" y="1860088"/>
            <a:ext cx="135085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cos(\frac{\theta}{2})&amp;-sin(\frac{\theta}{2})\\sin(\frac{\theta}{2})&amp;cos(\frac{\theta}{2})&#10;\end{pmatrix}" id="854" name="Google Shape;854;p50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0622" y="2686659"/>
            <a:ext cx="1149900" cy="393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pmatrix}&#10;cos(\frac{\theta}{2})-isin(\frac{\theta}{2})&amp;0\\0&amp;cos(\frac{\theta}{2})+i sin(\frac{\theta}{2})&#10;\end{pmatrix}" id="855" name="Google Shape;855;p50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39205" y="3554188"/>
            <a:ext cx="2111700" cy="39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51"/>
          <p:cNvPicPr preferRelativeResize="0"/>
          <p:nvPr/>
        </p:nvPicPr>
        <p:blipFill rotWithShape="1">
          <a:blip r:embed="rId3">
            <a:alphaModFix/>
          </a:blip>
          <a:srcRect b="0" l="0" r="0" t="6173"/>
          <a:stretch/>
        </p:blipFill>
        <p:spPr>
          <a:xfrm>
            <a:off x="5489900" y="1678650"/>
            <a:ext cx="2251800" cy="1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1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51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Gate based quantum computing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51"/>
          <p:cNvPicPr preferRelativeResize="0"/>
          <p:nvPr/>
        </p:nvPicPr>
        <p:blipFill rotWithShape="1">
          <a:blip r:embed="rId3">
            <a:alphaModFix/>
          </a:blip>
          <a:srcRect b="0" l="0" r="0" t="6173"/>
          <a:stretch/>
        </p:blipFill>
        <p:spPr>
          <a:xfrm>
            <a:off x="976525" y="1739425"/>
            <a:ext cx="2251800" cy="1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1"/>
          <p:cNvSpPr txBox="1"/>
          <p:nvPr/>
        </p:nvSpPr>
        <p:spPr>
          <a:xfrm>
            <a:off x="1114325" y="896550"/>
            <a:ext cx="22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0+0j, 0+0j, 0+0j ]</a:t>
            </a:r>
            <a:endParaRPr/>
          </a:p>
        </p:txBody>
      </p:sp>
      <p:cxnSp>
        <p:nvCxnSpPr>
          <p:cNvPr id="865" name="Google Shape;865;p51"/>
          <p:cNvCxnSpPr>
            <a:endCxn id="866" idx="2"/>
          </p:cNvCxnSpPr>
          <p:nvPr/>
        </p:nvCxnSpPr>
        <p:spPr>
          <a:xfrm flipH="1" rot="10800000">
            <a:off x="2940175" y="1962163"/>
            <a:ext cx="1144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7" name="Google Shape;8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00" y="3391325"/>
            <a:ext cx="1066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1"/>
          <p:cNvSpPr/>
          <p:nvPr/>
        </p:nvSpPr>
        <p:spPr>
          <a:xfrm>
            <a:off x="4084975" y="1739413"/>
            <a:ext cx="453000" cy="445500"/>
          </a:xfrm>
          <a:prstGeom prst="flowChar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8" name="Google Shape;868;p51"/>
          <p:cNvCxnSpPr>
            <a:endCxn id="869" idx="2"/>
          </p:cNvCxnSpPr>
          <p:nvPr/>
        </p:nvCxnSpPr>
        <p:spPr>
          <a:xfrm flipH="1" rot="10800000">
            <a:off x="3002125" y="3396288"/>
            <a:ext cx="1252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51"/>
          <p:cNvCxnSpPr/>
          <p:nvPr/>
        </p:nvCxnSpPr>
        <p:spPr>
          <a:xfrm flipH="1" rot="10800000">
            <a:off x="4537975" y="1961850"/>
            <a:ext cx="1144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9" name="Google Shape;869;p51"/>
          <p:cNvSpPr/>
          <p:nvPr/>
        </p:nvSpPr>
        <p:spPr>
          <a:xfrm>
            <a:off x="4254925" y="3339738"/>
            <a:ext cx="113100" cy="11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51"/>
          <p:cNvCxnSpPr>
            <a:stCxn id="866" idx="4"/>
            <a:endCxn id="869" idx="0"/>
          </p:cNvCxnSpPr>
          <p:nvPr/>
        </p:nvCxnSpPr>
        <p:spPr>
          <a:xfrm>
            <a:off x="4311475" y="2184913"/>
            <a:ext cx="0" cy="115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51"/>
          <p:cNvCxnSpPr>
            <a:stCxn id="869" idx="6"/>
          </p:cNvCxnSpPr>
          <p:nvPr/>
        </p:nvCxnSpPr>
        <p:spPr>
          <a:xfrm flipH="1" rot="10800000">
            <a:off x="4368025" y="3381288"/>
            <a:ext cx="13488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3" name="Google Shape;873;p51"/>
          <p:cNvSpPr txBox="1"/>
          <p:nvPr/>
        </p:nvSpPr>
        <p:spPr>
          <a:xfrm>
            <a:off x="5523300" y="887150"/>
            <a:ext cx="22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0+0j, 0+0j, 0+0j ]</a:t>
            </a:r>
            <a:endParaRPr/>
          </a:p>
        </p:txBody>
      </p:sp>
      <p:pic>
        <p:nvPicPr>
          <p:cNvPr descr="\begin{pmatrix}&#10;1&amp;0&amp;0&amp;0\\0&amp;1&amp;0&amp;0\\0&amp;0&amp;0&amp;1\\0&amp;0&amp;1&amp;0&#10;\end{pmatrix}" id="874" name="Google Shape;874;p5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984" y="2252647"/>
            <a:ext cx="1194774" cy="9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/>
        </p:nvSpPr>
        <p:spPr>
          <a:xfrm>
            <a:off x="500400" y="4807114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RC?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681600" y="328650"/>
            <a:ext cx="778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Reservoir computing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framework for computation derived from recurrent neural network theory that maps input signals into higher dimensional </a:t>
            </a:r>
            <a:r>
              <a:rPr b="1"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computational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spaces through the dynamics of a fixed, nonlinear system called a </a:t>
            </a:r>
            <a:r>
              <a:rPr b="1"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reservoir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3331475" y="1547475"/>
            <a:ext cx="250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ecurrent neural network theory”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500400" y="1547475"/>
            <a:ext cx="2505900" cy="3014350"/>
            <a:chOff x="500400" y="1547475"/>
            <a:chExt cx="2505900" cy="3014350"/>
          </a:xfrm>
        </p:grpSpPr>
        <p:sp>
          <p:nvSpPr>
            <p:cNvPr id="149" name="Google Shape;149;p16"/>
            <p:cNvSpPr txBox="1"/>
            <p:nvPr/>
          </p:nvSpPr>
          <p:spPr>
            <a:xfrm>
              <a:off x="500400" y="1547475"/>
              <a:ext cx="2505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“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 framework for computation”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742525" y="2374525"/>
              <a:ext cx="595500" cy="6771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  <p:cxnSp>
          <p:nvCxnSpPr>
            <p:cNvPr id="151" name="Google Shape;151;p16"/>
            <p:cNvCxnSpPr>
              <a:stCxn id="150" idx="4"/>
              <a:endCxn id="152" idx="10"/>
            </p:cNvCxnSpPr>
            <p:nvPr/>
          </p:nvCxnSpPr>
          <p:spPr>
            <a:xfrm>
              <a:off x="1338025" y="2713075"/>
              <a:ext cx="565800" cy="3387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52" name="Google Shape;152;p16"/>
            <p:cNvSpPr/>
            <p:nvPr/>
          </p:nvSpPr>
          <p:spPr>
            <a:xfrm>
              <a:off x="1632000" y="3051625"/>
              <a:ext cx="742500" cy="736500"/>
            </a:xfrm>
            <a:prstGeom prst="dodecagon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Do stuff</a:t>
              </a:r>
              <a:endParaRPr/>
            </a:p>
          </p:txBody>
        </p:sp>
        <p:cxnSp>
          <p:nvCxnSpPr>
            <p:cNvPr id="153" name="Google Shape;153;p16"/>
            <p:cNvCxnSpPr>
              <a:stCxn id="152" idx="8"/>
              <a:endCxn id="154" idx="0"/>
            </p:cNvCxnSpPr>
            <p:nvPr/>
          </p:nvCxnSpPr>
          <p:spPr>
            <a:xfrm flipH="1">
              <a:off x="1040400" y="3321198"/>
              <a:ext cx="591600" cy="4668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54" name="Google Shape;154;p16"/>
            <p:cNvSpPr/>
            <p:nvPr/>
          </p:nvSpPr>
          <p:spPr>
            <a:xfrm>
              <a:off x="537475" y="3788125"/>
              <a:ext cx="1005600" cy="773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Useful results</a:t>
              </a: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3319050" y="1424313"/>
            <a:ext cx="2683000" cy="3444762"/>
            <a:chOff x="3319050" y="1424313"/>
            <a:chExt cx="2683000" cy="3444762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3319050" y="1424313"/>
              <a:ext cx="250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“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aps input signals into higher dimensional computational spaces”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7" name="Google Shape;15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5775" y="2273575"/>
              <a:ext cx="1712475" cy="259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6"/>
            <p:cNvSpPr/>
            <p:nvPr/>
          </p:nvSpPr>
          <p:spPr>
            <a:xfrm>
              <a:off x="5421950" y="2854050"/>
              <a:ext cx="580100" cy="1430900"/>
            </a:xfrm>
            <a:custGeom>
              <a:rect b="b" l="l" r="r" t="t"/>
              <a:pathLst>
                <a:path extrusionOk="0" h="57236" w="23204">
                  <a:moveTo>
                    <a:pt x="0" y="0"/>
                  </a:moveTo>
                  <a:cubicBezTo>
                    <a:pt x="3867" y="4641"/>
                    <a:pt x="23204" y="18306"/>
                    <a:pt x="23204" y="27845"/>
                  </a:cubicBezTo>
                  <a:cubicBezTo>
                    <a:pt x="23204" y="37384"/>
                    <a:pt x="3867" y="52338"/>
                    <a:pt x="0" y="5723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159" name="Google Shape;159;p16"/>
          <p:cNvGrpSpPr/>
          <p:nvPr/>
        </p:nvGrpSpPr>
        <p:grpSpPr>
          <a:xfrm>
            <a:off x="6054800" y="1547475"/>
            <a:ext cx="2505900" cy="3107239"/>
            <a:chOff x="6054800" y="1547475"/>
            <a:chExt cx="2505900" cy="3107239"/>
          </a:xfrm>
        </p:grpSpPr>
        <p:sp>
          <p:nvSpPr>
            <p:cNvPr id="160" name="Google Shape;160;p16"/>
            <p:cNvSpPr txBox="1"/>
            <p:nvPr/>
          </p:nvSpPr>
          <p:spPr>
            <a:xfrm>
              <a:off x="6054800" y="1547475"/>
              <a:ext cx="2505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“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ynamics of a fixed, nonlinear system”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1636" y="2376975"/>
              <a:ext cx="2138770" cy="2277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52"/>
          <p:cNvPicPr preferRelativeResize="0"/>
          <p:nvPr/>
        </p:nvPicPr>
        <p:blipFill rotWithShape="1">
          <a:blip r:embed="rId3">
            <a:alphaModFix/>
          </a:blip>
          <a:srcRect b="0" l="0" r="0" t="6173"/>
          <a:stretch/>
        </p:blipFill>
        <p:spPr>
          <a:xfrm>
            <a:off x="976525" y="1739425"/>
            <a:ext cx="2251800" cy="1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52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2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Gate based quantum computing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52"/>
          <p:cNvSpPr txBox="1"/>
          <p:nvPr/>
        </p:nvSpPr>
        <p:spPr>
          <a:xfrm>
            <a:off x="805575" y="910413"/>
            <a:ext cx="22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[ 1+0j, 0+0j, 0+0j, 0+0j ]</a:t>
            </a:r>
            <a:endParaRPr/>
          </a:p>
        </p:txBody>
      </p:sp>
      <p:cxnSp>
        <p:nvCxnSpPr>
          <p:cNvPr id="883" name="Google Shape;883;p52"/>
          <p:cNvCxnSpPr>
            <a:endCxn id="884" idx="2"/>
          </p:cNvCxnSpPr>
          <p:nvPr/>
        </p:nvCxnSpPr>
        <p:spPr>
          <a:xfrm flipH="1" rot="10800000">
            <a:off x="2940175" y="1962163"/>
            <a:ext cx="1144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5" name="Google Shape;8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00" y="3391325"/>
            <a:ext cx="1066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2"/>
          <p:cNvSpPr/>
          <p:nvPr/>
        </p:nvSpPr>
        <p:spPr>
          <a:xfrm>
            <a:off x="4084975" y="1739413"/>
            <a:ext cx="453000" cy="445500"/>
          </a:xfrm>
          <a:prstGeom prst="flowChar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52"/>
          <p:cNvCxnSpPr>
            <a:endCxn id="887" idx="2"/>
          </p:cNvCxnSpPr>
          <p:nvPr/>
        </p:nvCxnSpPr>
        <p:spPr>
          <a:xfrm flipH="1" rot="10800000">
            <a:off x="3002125" y="3396288"/>
            <a:ext cx="1252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2"/>
          <p:cNvCxnSpPr/>
          <p:nvPr/>
        </p:nvCxnSpPr>
        <p:spPr>
          <a:xfrm flipH="1" rot="10800000">
            <a:off x="4537975" y="1961850"/>
            <a:ext cx="1144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7" name="Google Shape;887;p52"/>
          <p:cNvSpPr/>
          <p:nvPr/>
        </p:nvSpPr>
        <p:spPr>
          <a:xfrm>
            <a:off x="4254925" y="3339738"/>
            <a:ext cx="113100" cy="113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52"/>
          <p:cNvCxnSpPr>
            <a:stCxn id="884" idx="4"/>
            <a:endCxn id="887" idx="0"/>
          </p:cNvCxnSpPr>
          <p:nvPr/>
        </p:nvCxnSpPr>
        <p:spPr>
          <a:xfrm>
            <a:off x="4311475" y="2184913"/>
            <a:ext cx="0" cy="115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52"/>
          <p:cNvCxnSpPr>
            <a:stCxn id="887" idx="6"/>
          </p:cNvCxnSpPr>
          <p:nvPr/>
        </p:nvCxnSpPr>
        <p:spPr>
          <a:xfrm flipH="1" rot="10800000">
            <a:off x="4368025" y="3381288"/>
            <a:ext cx="13488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1" name="Google Shape;891;p52"/>
          <p:cNvSpPr/>
          <p:nvPr/>
        </p:nvSpPr>
        <p:spPr>
          <a:xfrm>
            <a:off x="3295425" y="3181550"/>
            <a:ext cx="4506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892" name="Google Shape;892;p52"/>
          <p:cNvSpPr txBox="1"/>
          <p:nvPr/>
        </p:nvSpPr>
        <p:spPr>
          <a:xfrm>
            <a:off x="5515612" y="910413"/>
            <a:ext cx="29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[ 0.707+0j, 0+0j, 0+0j, 0.707+0j ]</a:t>
            </a:r>
            <a:endParaRPr/>
          </a:p>
        </p:txBody>
      </p:sp>
      <p:pic>
        <p:nvPicPr>
          <p:cNvPr descr="\begin{pmatrix}&#10;1&amp;0&amp;0&amp;0\\0&amp;1&amp;0&amp;0\\0&amp;0&amp;0&amp;1\\0&amp;0&amp;1&amp;0&#10;\end{pmatrix}" id="893" name="Google Shape;893;p5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984" y="2252647"/>
            <a:ext cx="1194774" cy="9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1}{\sqrt{2}}\begin{pmatrix}&#10;1&amp;1\\1&amp;-1&#10;\end{pmatrix}" id="894" name="Google Shape;894;p5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500" y="2770500"/>
            <a:ext cx="824450" cy="3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9250" y="1661355"/>
            <a:ext cx="1695825" cy="17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2"/>
          <p:cNvSpPr/>
          <p:nvPr/>
        </p:nvSpPr>
        <p:spPr>
          <a:xfrm>
            <a:off x="3294225" y="1757225"/>
            <a:ext cx="4530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 baseline="-25000"/>
          </a:p>
        </p:txBody>
      </p:sp>
      <p:pic>
        <p:nvPicPr>
          <p:cNvPr descr="\begin{pmatrix}&#10;1&amp;0\\0&amp;1&#10;\end{pmatrix}" id="897" name="Google Shape;897;p5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8075" y="1310632"/>
            <a:ext cx="585300" cy="40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3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53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How do we linearly couple qubits?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(u_l) \rho_{l-1} = (1 - \epsilon)[\ u_l U_0 + (1-u_l) U_1\ ] \rho_{l-1} + \epsilon\sigma" id="904" name="Google Shape;904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25" y="1032877"/>
            <a:ext cx="7080358" cy="44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53"/>
          <p:cNvGrpSpPr/>
          <p:nvPr/>
        </p:nvGrpSpPr>
        <p:grpSpPr>
          <a:xfrm>
            <a:off x="1588550" y="2130625"/>
            <a:ext cx="5899386" cy="2345150"/>
            <a:chOff x="1588550" y="2130625"/>
            <a:chExt cx="5899386" cy="2345150"/>
          </a:xfrm>
        </p:grpSpPr>
        <p:pic>
          <p:nvPicPr>
            <p:cNvPr id="906" name="Google Shape;90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56062" y="2130625"/>
              <a:ext cx="5831875" cy="23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53"/>
            <p:cNvSpPr txBox="1"/>
            <p:nvPr/>
          </p:nvSpPr>
          <p:spPr>
            <a:xfrm>
              <a:off x="1588550" y="2438675"/>
              <a:ext cx="58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1691600" y="2146700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1700150" y="3312325"/>
              <a:ext cx="472200" cy="35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3"/>
            <p:cNvSpPr txBox="1"/>
            <p:nvPr/>
          </p:nvSpPr>
          <p:spPr>
            <a:xfrm>
              <a:off x="1635800" y="3552800"/>
              <a:ext cx="58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b="1" baseline="-25000" i="1" lang="en" sz="18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baseline="-25000" i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53"/>
          <p:cNvSpPr/>
          <p:nvPr/>
        </p:nvSpPr>
        <p:spPr>
          <a:xfrm>
            <a:off x="4706838" y="3012216"/>
            <a:ext cx="1704600" cy="1644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54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 quantum reservoir computer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(u_l) \rho_{l-1} = (1 - \epsilon)[\ u_l U_0 + (1-u_l) U_1\ ] \rho_{l-1} + \epsilon\sigma" id="918" name="Google Shape;918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25" y="1032877"/>
            <a:ext cx="7080358" cy="4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313" y="1804806"/>
            <a:ext cx="5561371" cy="29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4"/>
          <p:cNvSpPr/>
          <p:nvPr/>
        </p:nvSpPr>
        <p:spPr>
          <a:xfrm>
            <a:off x="2441525" y="1902250"/>
            <a:ext cx="559200" cy="2030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T(u</a:t>
            </a:r>
            <a:r>
              <a:rPr baseline="-25000" lang="en" sz="1300">
                <a:solidFill>
                  <a:srgbClr val="FFFFFF"/>
                </a:solidFill>
              </a:rPr>
              <a:t>1</a:t>
            </a:r>
            <a:r>
              <a:rPr lang="en" sz="1300">
                <a:solidFill>
                  <a:srgbClr val="FFFFFF"/>
                </a:solidFill>
              </a:rPr>
              <a:t>)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921" name="Google Shape;921;p54"/>
          <p:cNvSpPr/>
          <p:nvPr/>
        </p:nvSpPr>
        <p:spPr>
          <a:xfrm>
            <a:off x="3109025" y="1902250"/>
            <a:ext cx="559200" cy="2030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T(u</a:t>
            </a:r>
            <a:r>
              <a:rPr baseline="-25000" lang="en" sz="1300">
                <a:solidFill>
                  <a:srgbClr val="FFFFFF"/>
                </a:solidFill>
              </a:rPr>
              <a:t>2</a:t>
            </a:r>
            <a:r>
              <a:rPr lang="en" sz="1300">
                <a:solidFill>
                  <a:srgbClr val="FFFFFF"/>
                </a:solidFill>
              </a:rPr>
              <a:t>)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922" name="Google Shape;922;p54"/>
          <p:cNvSpPr/>
          <p:nvPr/>
        </p:nvSpPr>
        <p:spPr>
          <a:xfrm>
            <a:off x="3776525" y="1902250"/>
            <a:ext cx="559200" cy="2030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T(u</a:t>
            </a:r>
            <a:r>
              <a:rPr baseline="-25000" lang="en" sz="1300">
                <a:solidFill>
                  <a:srgbClr val="FFFFFF"/>
                </a:solidFill>
              </a:rPr>
              <a:t>3</a:t>
            </a:r>
            <a:r>
              <a:rPr lang="en" sz="1300">
                <a:solidFill>
                  <a:srgbClr val="FFFFFF"/>
                </a:solidFill>
              </a:rPr>
              <a:t>)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with RC?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What can we do with RC?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3" name="Google Shape;9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2153" cy="4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6"/>
          <p:cNvSpPr txBox="1"/>
          <p:nvPr/>
        </p:nvSpPr>
        <p:spPr>
          <a:xfrm>
            <a:off x="6294650" y="625875"/>
            <a:ext cx="257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Micro Electro-Mechanical Systems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56"/>
          <p:cNvSpPr txBox="1"/>
          <p:nvPr/>
        </p:nvSpPr>
        <p:spPr>
          <a:xfrm>
            <a:off x="6294650" y="1846163"/>
            <a:ext cx="257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Smart, responsive sensors that can encode ML algorithms in their fabrication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7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What can we do with RC?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57"/>
          <p:cNvSpPr txBox="1"/>
          <p:nvPr/>
        </p:nvSpPr>
        <p:spPr>
          <a:xfrm>
            <a:off x="6294650" y="625875"/>
            <a:ext cx="257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Long and Short Term Chaotic Systems Prediction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57"/>
          <p:cNvSpPr txBox="1"/>
          <p:nvPr/>
        </p:nvSpPr>
        <p:spPr>
          <a:xfrm>
            <a:off x="6294650" y="1846163"/>
            <a:ext cx="257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Reservoirs can precisely predict learned attractor dynamics over the short term and mimic them long term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57"/>
          <p:cNvPicPr preferRelativeResize="0"/>
          <p:nvPr/>
        </p:nvPicPr>
        <p:blipFill rotWithShape="1">
          <a:blip r:embed="rId3">
            <a:alphaModFix/>
          </a:blip>
          <a:srcRect b="4461" l="0" r="0" t="0"/>
          <a:stretch/>
        </p:blipFill>
        <p:spPr>
          <a:xfrm>
            <a:off x="152400" y="152400"/>
            <a:ext cx="5405990" cy="46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58"/>
          <p:cNvPicPr preferRelativeResize="0"/>
          <p:nvPr/>
        </p:nvPicPr>
        <p:blipFill rotWithShape="1">
          <a:blip r:embed="rId3">
            <a:alphaModFix/>
          </a:blip>
          <a:srcRect b="0" l="0" r="47279" t="0"/>
          <a:stretch/>
        </p:blipFill>
        <p:spPr>
          <a:xfrm>
            <a:off x="157300" y="180150"/>
            <a:ext cx="3413274" cy="21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58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What can we do with RC?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/>
          <p:nvPr/>
        </p:nvSpPr>
        <p:spPr>
          <a:xfrm>
            <a:off x="6294650" y="625875"/>
            <a:ext cx="25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Understanding the Human Brain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58"/>
          <p:cNvSpPr txBox="1"/>
          <p:nvPr/>
        </p:nvSpPr>
        <p:spPr>
          <a:xfrm>
            <a:off x="6294650" y="1846163"/>
            <a:ext cx="257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brain or some regions of the brain could act like reservoirs to process sensory input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0" l="61057" r="0" t="0"/>
          <a:stretch/>
        </p:blipFill>
        <p:spPr>
          <a:xfrm>
            <a:off x="3122300" y="2525713"/>
            <a:ext cx="2521250" cy="218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58"/>
          <p:cNvCxnSpPr/>
          <p:nvPr/>
        </p:nvCxnSpPr>
        <p:spPr>
          <a:xfrm>
            <a:off x="3027900" y="2186375"/>
            <a:ext cx="338100" cy="30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959" name="Google Shape;959;p59"/>
          <p:cNvSpPr txBox="1"/>
          <p:nvPr>
            <p:ph idx="1" type="body"/>
          </p:nvPr>
        </p:nvSpPr>
        <p:spPr>
          <a:xfrm>
            <a:off x="3097500" y="998000"/>
            <a:ext cx="4164000" cy="27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reservoir computing framework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Characteristics of a good reservoir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examples of physical reservoirs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Potential applications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0"/>
          <p:cNvSpPr txBox="1"/>
          <p:nvPr>
            <p:ph type="title"/>
          </p:nvPr>
        </p:nvSpPr>
        <p:spPr>
          <a:xfrm>
            <a:off x="895350" y="5408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65" name="Google Shape;965;p60"/>
          <p:cNvSpPr txBox="1"/>
          <p:nvPr>
            <p:ph idx="1" type="body"/>
          </p:nvPr>
        </p:nvSpPr>
        <p:spPr>
          <a:xfrm>
            <a:off x="658475" y="1289800"/>
            <a:ext cx="3836700" cy="32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my advisors Barry, Helen and Claire for the feedback they have and will continue to provide me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To April Reisenfeld, Axel Stahl, Jack Heinzel, Kyle Fraser-Mines, Rebe Chen, Tim Mikulski for watching and providing critiques of my practice runs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To friends and family for listening to me talk about this all the time</a:t>
            </a:r>
            <a:endParaRPr sz="1800"/>
          </a:p>
        </p:txBody>
      </p:sp>
      <p:sp>
        <p:nvSpPr>
          <p:cNvPr id="966" name="Google Shape;966;p60"/>
          <p:cNvSpPr txBox="1"/>
          <p:nvPr>
            <p:ph idx="1" type="body"/>
          </p:nvPr>
        </p:nvSpPr>
        <p:spPr>
          <a:xfrm>
            <a:off x="4648825" y="1289800"/>
            <a:ext cx="3836700" cy="32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all the Carleton faculty members who have introduced me to many of the concepts herein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And to you all for being here :)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"/>
          <p:cNvSpPr txBox="1"/>
          <p:nvPr>
            <p:ph type="title"/>
          </p:nvPr>
        </p:nvSpPr>
        <p:spPr>
          <a:xfrm>
            <a:off x="2717400" y="188025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RC?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241925" y="1545225"/>
            <a:ext cx="4330076" cy="20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1281050" y="748800"/>
            <a:ext cx="225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Typical Reservoir Computing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4609186" y="748800"/>
            <a:ext cx="4311975" cy="2849475"/>
            <a:chOff x="4609186" y="748800"/>
            <a:chExt cx="4311975" cy="2849475"/>
          </a:xfrm>
        </p:grpSpPr>
        <p:sp>
          <p:nvSpPr>
            <p:cNvPr id="170" name="Google Shape;170;p17"/>
            <p:cNvSpPr txBox="1"/>
            <p:nvPr/>
          </p:nvSpPr>
          <p:spPr>
            <a:xfrm>
              <a:off x="5598750" y="748800"/>
              <a:ext cx="2332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Physical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Reservoir Computing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1" name="Google Shape;171;p17"/>
            <p:cNvPicPr preferRelativeResize="0"/>
            <p:nvPr/>
          </p:nvPicPr>
          <p:blipFill rotWithShape="1">
            <a:blip r:embed="rId3">
              <a:alphaModFix/>
            </a:blip>
            <a:srcRect b="0" l="50209" r="0" t="0"/>
            <a:stretch/>
          </p:blipFill>
          <p:spPr>
            <a:xfrm>
              <a:off x="4609186" y="1545225"/>
              <a:ext cx="4311975" cy="205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7"/>
          <p:cNvSpPr/>
          <p:nvPr/>
        </p:nvSpPr>
        <p:spPr>
          <a:xfrm>
            <a:off x="5537950" y="1972325"/>
            <a:ext cx="2150100" cy="143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850" y="2168800"/>
            <a:ext cx="2209200" cy="9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400" y="2126575"/>
            <a:ext cx="2150100" cy="1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850" y="2021376"/>
            <a:ext cx="2209199" cy="1333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7"/>
          <p:cNvGrpSpPr/>
          <p:nvPr/>
        </p:nvGrpSpPr>
        <p:grpSpPr>
          <a:xfrm>
            <a:off x="5508475" y="1972325"/>
            <a:ext cx="2150100" cy="1438500"/>
            <a:chOff x="5508475" y="1972325"/>
            <a:chExt cx="2150100" cy="1438500"/>
          </a:xfrm>
        </p:grpSpPr>
        <p:sp>
          <p:nvSpPr>
            <p:cNvPr id="177" name="Google Shape;177;p17"/>
            <p:cNvSpPr/>
            <p:nvPr/>
          </p:nvSpPr>
          <p:spPr>
            <a:xfrm>
              <a:off x="5508475" y="2026450"/>
              <a:ext cx="2150100" cy="133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" name="Google Shape;17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39551" y="1972325"/>
              <a:ext cx="1173811" cy="143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2"/>
          <p:cNvSpPr txBox="1"/>
          <p:nvPr>
            <p:ph type="title"/>
          </p:nvPr>
        </p:nvSpPr>
        <p:spPr>
          <a:xfrm>
            <a:off x="819150" y="3884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977" name="Google Shape;977;p62"/>
          <p:cNvSpPr txBox="1"/>
          <p:nvPr>
            <p:ph idx="1" type="body"/>
          </p:nvPr>
        </p:nvSpPr>
        <p:spPr>
          <a:xfrm>
            <a:off x="819150" y="1125350"/>
            <a:ext cx="3709200" cy="27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Kiss, I.Z., Wang, W., &amp; Hudson, J.L., "Complexity of globally coupled chaotic electrochemical oscillators", Phys. Chem. Chem. Phys., 2000, 2, 3847-3854.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Schrauwen, B., Verstraeten, D., Campenhout, J.V., "An overview of reservoir computing: theory, applications and implementations", European Symposium on Artificial Neural Networks, 2007.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Tanaka, G., Yamane, T., Heroux, J.B., et al., "Recent advances in physical reservoir computing: A review", 115, 100-123, 2019.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3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little ML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quantum res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154" y="829625"/>
            <a:ext cx="2521703" cy="6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3"/>
          <p:cNvSpPr txBox="1"/>
          <p:nvPr/>
        </p:nvSpPr>
        <p:spPr>
          <a:xfrm>
            <a:off x="2337750" y="240500"/>
            <a:ext cx="446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Transmon Dynamics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3"/>
          <p:cNvSpPr txBox="1"/>
          <p:nvPr/>
        </p:nvSpPr>
        <p:spPr>
          <a:xfrm>
            <a:off x="6214075" y="862925"/>
            <a:ext cx="26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Transmon’s Hamiltonian in terms of charge (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 and flux (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𝚽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" name="Google Shape;986;p63"/>
          <p:cNvGrpSpPr/>
          <p:nvPr/>
        </p:nvGrpSpPr>
        <p:grpSpPr>
          <a:xfrm>
            <a:off x="162025" y="1694343"/>
            <a:ext cx="8713050" cy="634438"/>
            <a:chOff x="162025" y="1694343"/>
            <a:chExt cx="8713050" cy="634438"/>
          </a:xfrm>
        </p:grpSpPr>
        <p:pic>
          <p:nvPicPr>
            <p:cNvPr id="987" name="Google Shape;98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68263" y="1772825"/>
              <a:ext cx="2207475" cy="46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Google Shape;988;p63"/>
            <p:cNvSpPr txBox="1"/>
            <p:nvPr/>
          </p:nvSpPr>
          <p:spPr>
            <a:xfrm>
              <a:off x="6214075" y="1695750"/>
              <a:ext cx="2661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Hamiltonian in terms of reduced charge and phase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\hat{n} = \hat{Q}/2e" id="989" name="Google Shape;989;p63" title="MathEquation,#0000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2550" y="1694343"/>
              <a:ext cx="814574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phi} = 2 \pi \hat{\Phi} / \Phi_0" id="990" name="Google Shape;990;p63" title="MathEquation,#0000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04500" y="1694355"/>
              <a:ext cx="1058038" cy="2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_c = e^2/2C" id="991" name="Google Shape;991;p63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025" y="2058980"/>
              <a:ext cx="1095636" cy="2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_j = I_0 \Phi_0/2\pi" id="992" name="Google Shape;992;p63" title="MathEquation,#00000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50488" y="2058980"/>
              <a:ext cx="1366072" cy="26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\Phi_0 = h/2e" id="993" name="Google Shape;993;p63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346" y="1035825"/>
            <a:ext cx="1018104" cy="2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1604500" y="970625"/>
            <a:ext cx="15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baseline="-25000" lang="en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- Critical current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63"/>
          <p:cNvSpPr/>
          <p:nvPr/>
        </p:nvSpPr>
        <p:spPr>
          <a:xfrm>
            <a:off x="5795191" y="1166125"/>
            <a:ext cx="100800" cy="1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63"/>
          <p:cNvGrpSpPr/>
          <p:nvPr/>
        </p:nvGrpSpPr>
        <p:grpSpPr>
          <a:xfrm>
            <a:off x="231986" y="2764925"/>
            <a:ext cx="8743557" cy="1964213"/>
            <a:chOff x="231986" y="2764925"/>
            <a:chExt cx="8743557" cy="1964213"/>
          </a:xfrm>
        </p:grpSpPr>
        <p:grpSp>
          <p:nvGrpSpPr>
            <p:cNvPr id="997" name="Google Shape;997;p63"/>
            <p:cNvGrpSpPr/>
            <p:nvPr/>
          </p:nvGrpSpPr>
          <p:grpSpPr>
            <a:xfrm>
              <a:off x="231986" y="2764925"/>
              <a:ext cx="8743557" cy="1964213"/>
              <a:chOff x="231986" y="2764925"/>
              <a:chExt cx="8743557" cy="1964213"/>
            </a:xfrm>
          </p:grpSpPr>
          <p:pic>
            <p:nvPicPr>
              <p:cNvPr descr="\hat{n} = i n_{zpf} (\hat{a} + \hat{a}^\dagger)" id="998" name="Google Shape;998;p63" title="MathEquation,#00000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02150" y="2764925"/>
                <a:ext cx="1458512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hat{\phi} = \phi_{zpf} (\hat{a} - \hat{a}^\dagger)" id="999" name="Google Shape;999;p63" title="MathEquation,#00000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30538" y="3082115"/>
                <a:ext cx="1401716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n_{zpf} = (E_j / 32 E_c)^{1/4}" id="1000" name="Google Shape;1000;p63" title="MathEquation,#00000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231986" y="3399325"/>
                <a:ext cx="1798834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phi_{zpf} = (2 E_c / E_j)^{1/4}" id="1001" name="Google Shape;1001;p63" title="MathEquation,#00000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88188" y="3716525"/>
                <a:ext cx="1686406" cy="26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2" name="Google Shape;1002;p6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472400" y="2846350"/>
                <a:ext cx="6503143" cy="1056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63"/>
              <p:cNvSpPr txBox="1"/>
              <p:nvPr/>
            </p:nvSpPr>
            <p:spPr>
              <a:xfrm>
                <a:off x="6214075" y="3897838"/>
                <a:ext cx="26610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alibri"/>
                    <a:ea typeface="Calibri"/>
                    <a:cs typeface="Calibri"/>
                    <a:sym typeface="Calibri"/>
                  </a:rPr>
                  <a:t>Taylor expansion in terms of zero point fluctuations, truncated at fourth order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4" name="Google Shape;1004;p63"/>
            <p:cNvSpPr/>
            <p:nvPr/>
          </p:nvSpPr>
          <p:spPr>
            <a:xfrm>
              <a:off x="7437091" y="3630400"/>
              <a:ext cx="100800" cy="13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63"/>
          <p:cNvSpPr/>
          <p:nvPr/>
        </p:nvSpPr>
        <p:spPr>
          <a:xfrm>
            <a:off x="-125" y="25"/>
            <a:ext cx="9144000" cy="5143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machine learning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949600" y="418900"/>
            <a:ext cx="324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How do we learn?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19"/>
          <p:cNvGrpSpPr/>
          <p:nvPr/>
        </p:nvGrpSpPr>
        <p:grpSpPr>
          <a:xfrm>
            <a:off x="618500" y="666750"/>
            <a:ext cx="2549700" cy="569400"/>
            <a:chOff x="351775" y="1325"/>
            <a:chExt cx="2549700" cy="569400"/>
          </a:xfrm>
        </p:grpSpPr>
        <p:pic>
          <p:nvPicPr>
            <p:cNvPr id="191" name="Google Shape;19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72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8299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949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1113" y="1593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7568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6267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9438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9"/>
            <p:cNvSpPr txBox="1"/>
            <p:nvPr/>
          </p:nvSpPr>
          <p:spPr>
            <a:xfrm>
              <a:off x="351775" y="1325"/>
              <a:ext cx="2549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Calibri"/>
                  <a:ea typeface="Calibri"/>
                  <a:cs typeface="Calibri"/>
                  <a:sym typeface="Calibri"/>
                </a:rPr>
                <a:t>{    ,   ,   ,   ,   ,   ,    }</a:t>
              </a:r>
              <a:endParaRPr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9"/>
          <p:cNvSpPr/>
          <p:nvPr/>
        </p:nvSpPr>
        <p:spPr>
          <a:xfrm>
            <a:off x="3806342" y="1640858"/>
            <a:ext cx="2133300" cy="1861800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675" y="1424400"/>
            <a:ext cx="1147350" cy="229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19"/>
          <p:cNvCxnSpPr>
            <a:stCxn id="200" idx="3"/>
          </p:cNvCxnSpPr>
          <p:nvPr/>
        </p:nvCxnSpPr>
        <p:spPr>
          <a:xfrm>
            <a:off x="2467025" y="2571750"/>
            <a:ext cx="1350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>
            <a:stCxn id="199" idx="2"/>
          </p:cNvCxnSpPr>
          <p:nvPr/>
        </p:nvCxnSpPr>
        <p:spPr>
          <a:xfrm>
            <a:off x="5223673" y="2456989"/>
            <a:ext cx="13911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19"/>
          <p:cNvPicPr preferRelativeResize="0"/>
          <p:nvPr/>
        </p:nvPicPr>
        <p:blipFill rotWithShape="1">
          <a:blip r:embed="rId6">
            <a:alphaModFix/>
          </a:blip>
          <a:srcRect b="8206" l="23042" r="32670" t="31275"/>
          <a:stretch/>
        </p:blipFill>
        <p:spPr>
          <a:xfrm flipH="1">
            <a:off x="6386175" y="1608600"/>
            <a:ext cx="1577575" cy="215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9"/>
          <p:cNvGrpSpPr/>
          <p:nvPr/>
        </p:nvGrpSpPr>
        <p:grpSpPr>
          <a:xfrm>
            <a:off x="7362275" y="225000"/>
            <a:ext cx="1391100" cy="1264500"/>
            <a:chOff x="7362275" y="225000"/>
            <a:chExt cx="1391100" cy="1264500"/>
          </a:xfrm>
        </p:grpSpPr>
        <p:sp>
          <p:nvSpPr>
            <p:cNvPr id="205" name="Google Shape;205;p19"/>
            <p:cNvSpPr/>
            <p:nvPr/>
          </p:nvSpPr>
          <p:spPr>
            <a:xfrm>
              <a:off x="7362275" y="225000"/>
              <a:ext cx="1391100" cy="1264500"/>
            </a:xfrm>
            <a:prstGeom prst="cloud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Apple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6724" y="781658"/>
              <a:ext cx="411177" cy="454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19"/>
          <p:cNvSpPr txBox="1"/>
          <p:nvPr/>
        </p:nvSpPr>
        <p:spPr>
          <a:xfrm>
            <a:off x="394100" y="3981525"/>
            <a:ext cx="299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{ A ,  O ,  O ,   A ,  A ,  A ,  O }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2949600" y="418900"/>
            <a:ext cx="324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How do machines learn?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2975517" y="1497220"/>
            <a:ext cx="2133300" cy="1861800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5915150" y="1931700"/>
            <a:ext cx="1357500" cy="1280100"/>
          </a:xfrm>
          <a:prstGeom prst="dodecagon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Algorithm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1684700" y="442174"/>
            <a:ext cx="597375" cy="8378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944900" y="3117025"/>
            <a:ext cx="739800" cy="8378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cxnSp>
        <p:nvCxnSpPr>
          <p:cNvPr id="218" name="Google Shape;218;p20"/>
          <p:cNvCxnSpPr>
            <a:stCxn id="216" idx="3"/>
            <a:endCxn id="219" idx="11"/>
          </p:cNvCxnSpPr>
          <p:nvPr/>
        </p:nvCxnSpPr>
        <p:spPr>
          <a:xfrm flipH="1" rot="-5400000">
            <a:off x="1876288" y="1387124"/>
            <a:ext cx="217200" cy="3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" name="Google Shape;220;p20"/>
          <p:cNvCxnSpPr>
            <a:stCxn id="219" idx="5"/>
            <a:endCxn id="217" idx="1"/>
          </p:cNvCxnSpPr>
          <p:nvPr/>
        </p:nvCxnSpPr>
        <p:spPr>
          <a:xfrm rot="5400000">
            <a:off x="1298895" y="2793250"/>
            <a:ext cx="339600" cy="3078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" name="Google Shape;221;p20"/>
          <p:cNvSpPr/>
          <p:nvPr/>
        </p:nvSpPr>
        <p:spPr>
          <a:xfrm>
            <a:off x="1947250" y="3117025"/>
            <a:ext cx="942300" cy="8378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/>
              <a:t>Output</a:t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1125725" y="1497250"/>
            <a:ext cx="1357500" cy="1280100"/>
          </a:xfrm>
          <a:prstGeom prst="dodecagon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</a:t>
            </a:r>
            <a:r>
              <a:rPr lang="en"/>
              <a:t>rained Algorithm</a:t>
            </a:r>
            <a:endParaRPr/>
          </a:p>
        </p:txBody>
      </p:sp>
      <p:cxnSp>
        <p:nvCxnSpPr>
          <p:cNvPr id="222" name="Google Shape;222;p20"/>
          <p:cNvCxnSpPr>
            <a:stCxn id="219" idx="4"/>
            <a:endCxn id="221" idx="1"/>
          </p:cNvCxnSpPr>
          <p:nvPr/>
        </p:nvCxnSpPr>
        <p:spPr>
          <a:xfrm flipH="1" rot="-5400000">
            <a:off x="2032555" y="2731150"/>
            <a:ext cx="339600" cy="4320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" name="Google Shape;223;p20"/>
          <p:cNvCxnSpPr>
            <a:stCxn id="221" idx="3"/>
          </p:cNvCxnSpPr>
          <p:nvPr/>
        </p:nvCxnSpPr>
        <p:spPr>
          <a:xfrm rot="-5400000">
            <a:off x="2881750" y="2895725"/>
            <a:ext cx="595800" cy="1522500"/>
          </a:xfrm>
          <a:prstGeom prst="curvedConnector4">
            <a:avLst>
              <a:gd fmla="val -39967" name="adj1"/>
              <a:gd fmla="val 6547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4" name="Google Shape;224;p20"/>
          <p:cNvSpPr/>
          <p:nvPr/>
        </p:nvSpPr>
        <p:spPr>
          <a:xfrm>
            <a:off x="1326600" y="3351275"/>
            <a:ext cx="2615805" cy="1153187"/>
          </a:xfrm>
          <a:custGeom>
            <a:rect b="b" l="l" r="r" t="t"/>
            <a:pathLst>
              <a:path extrusionOk="0" h="45192" w="103025">
                <a:moveTo>
                  <a:pt x="0" y="23584"/>
                </a:moveTo>
                <a:cubicBezTo>
                  <a:pt x="10706" y="27101"/>
                  <a:pt x="47065" y="48616"/>
                  <a:pt x="64236" y="44685"/>
                </a:cubicBezTo>
                <a:cubicBezTo>
                  <a:pt x="81407" y="40754"/>
                  <a:pt x="96560" y="7448"/>
                  <a:pt x="10302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225" name="Google Shape;225;p20"/>
          <p:cNvCxnSpPr>
            <a:endCxn id="219" idx="1"/>
          </p:cNvCxnSpPr>
          <p:nvPr/>
        </p:nvCxnSpPr>
        <p:spPr>
          <a:xfrm rot="10800000">
            <a:off x="2483225" y="1965790"/>
            <a:ext cx="545700" cy="15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26" name="Google Shape;226;p20"/>
          <p:cNvGrpSpPr/>
          <p:nvPr/>
        </p:nvGrpSpPr>
        <p:grpSpPr>
          <a:xfrm>
            <a:off x="351775" y="-14191"/>
            <a:ext cx="2537700" cy="569400"/>
            <a:chOff x="351775" y="-14191"/>
            <a:chExt cx="2537700" cy="569400"/>
          </a:xfrm>
        </p:grpSpPr>
        <p:pic>
          <p:nvPicPr>
            <p:cNvPr id="227" name="Google Shape;22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72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8299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949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1113" y="1593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7568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6267" y="1655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9438" y="1447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0"/>
            <p:cNvSpPr txBox="1"/>
            <p:nvPr/>
          </p:nvSpPr>
          <p:spPr>
            <a:xfrm>
              <a:off x="351775" y="-14191"/>
              <a:ext cx="2537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Calibri"/>
                  <a:ea typeface="Calibri"/>
                  <a:cs typeface="Calibri"/>
                  <a:sym typeface="Calibri"/>
                </a:rPr>
                <a:t>{    ,   ,   ,   ,   ,   ,    }</a:t>
              </a:r>
              <a:endParaRPr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0"/>
          <p:cNvSpPr txBox="1"/>
          <p:nvPr/>
        </p:nvSpPr>
        <p:spPr>
          <a:xfrm>
            <a:off x="1873875" y="4431473"/>
            <a:ext cx="158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{A,O,O,A,A,A,O}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351775" y="4431485"/>
            <a:ext cx="158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{O,A,O,A,O,A,A}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6076925" y="3552260"/>
            <a:ext cx="158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{O,O,A,O,O,A,A}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20"/>
          <p:cNvGrpSpPr/>
          <p:nvPr/>
        </p:nvGrpSpPr>
        <p:grpSpPr>
          <a:xfrm>
            <a:off x="5601125" y="1152209"/>
            <a:ext cx="2537700" cy="569400"/>
            <a:chOff x="5601125" y="1152209"/>
            <a:chExt cx="2537700" cy="569400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26755" y="131712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2256" y="13111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4511" y="133790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6328" y="13257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4108" y="1331951"/>
              <a:ext cx="229200" cy="25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11615" y="131117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2641" y="1317125"/>
              <a:ext cx="275711" cy="29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0"/>
            <p:cNvSpPr txBox="1"/>
            <p:nvPr/>
          </p:nvSpPr>
          <p:spPr>
            <a:xfrm>
              <a:off x="5601125" y="1152209"/>
              <a:ext cx="2537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Calibri"/>
                  <a:ea typeface="Calibri"/>
                  <a:cs typeface="Calibri"/>
                  <a:sym typeface="Calibri"/>
                </a:rPr>
                <a:t>{    ,   ,   ,   ,   ,   ,    }</a:t>
              </a:r>
              <a:endParaRPr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4802525" y="2310150"/>
            <a:ext cx="9759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/>
        </p:nvSpPr>
        <p:spPr>
          <a:xfrm>
            <a:off x="500400" y="4800525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RC?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A little ML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Chars of a good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mechanical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quantum res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can we do with RC?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769150" y="133216"/>
            <a:ext cx="360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is training for machines?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1754125" y="133715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1754125" y="241081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1754125" y="3484500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111797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6896775" y="1860775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9" name="Google Shape;259;p21"/>
          <p:cNvSpPr/>
          <p:nvPr/>
        </p:nvSpPr>
        <p:spPr>
          <a:xfrm>
            <a:off x="6896775" y="2944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6314925" y="4231850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4354800" y="132715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4354800" y="2410813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4354800" y="3478956"/>
            <a:ext cx="434400" cy="44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3716450" y="4263075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Hidden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Layer(s)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21"/>
          <p:cNvCxnSpPr>
            <a:stCxn id="254" idx="6"/>
            <a:endCxn id="261" idx="2"/>
          </p:cNvCxnSpPr>
          <p:nvPr/>
        </p:nvCxnSpPr>
        <p:spPr>
          <a:xfrm flipH="1" rot="10800000">
            <a:off x="2188525" y="1548350"/>
            <a:ext cx="2166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1"/>
          <p:cNvCxnSpPr>
            <a:stCxn id="254" idx="6"/>
            <a:endCxn id="262" idx="2"/>
          </p:cNvCxnSpPr>
          <p:nvPr/>
        </p:nvCxnSpPr>
        <p:spPr>
          <a:xfrm>
            <a:off x="2188525" y="155825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1"/>
          <p:cNvCxnSpPr>
            <a:stCxn id="254" idx="6"/>
            <a:endCxn id="263" idx="2"/>
          </p:cNvCxnSpPr>
          <p:nvPr/>
        </p:nvCxnSpPr>
        <p:spPr>
          <a:xfrm>
            <a:off x="2188525" y="1558250"/>
            <a:ext cx="2166300" cy="21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1"/>
          <p:cNvCxnSpPr>
            <a:stCxn id="255" idx="6"/>
            <a:endCxn id="261" idx="2"/>
          </p:cNvCxnSpPr>
          <p:nvPr/>
        </p:nvCxnSpPr>
        <p:spPr>
          <a:xfrm flipH="1" rot="10800000">
            <a:off x="2188525" y="1548315"/>
            <a:ext cx="2166300" cy="10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1"/>
          <p:cNvCxnSpPr>
            <a:stCxn id="255" idx="6"/>
            <a:endCxn id="262" idx="2"/>
          </p:cNvCxnSpPr>
          <p:nvPr/>
        </p:nvCxnSpPr>
        <p:spPr>
          <a:xfrm>
            <a:off x="2188525" y="2631915"/>
            <a:ext cx="216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1"/>
          <p:cNvCxnSpPr>
            <a:stCxn id="255" idx="6"/>
            <a:endCxn id="263" idx="2"/>
          </p:cNvCxnSpPr>
          <p:nvPr/>
        </p:nvCxnSpPr>
        <p:spPr>
          <a:xfrm>
            <a:off x="2188525" y="2631915"/>
            <a:ext cx="2166300" cy="10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1"/>
          <p:cNvCxnSpPr>
            <a:stCxn id="256" idx="6"/>
            <a:endCxn id="262" idx="2"/>
          </p:cNvCxnSpPr>
          <p:nvPr/>
        </p:nvCxnSpPr>
        <p:spPr>
          <a:xfrm flipH="1" rot="10800000">
            <a:off x="2188525" y="2631900"/>
            <a:ext cx="2166300" cy="10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1"/>
          <p:cNvCxnSpPr>
            <a:stCxn id="256" idx="6"/>
            <a:endCxn id="261" idx="2"/>
          </p:cNvCxnSpPr>
          <p:nvPr/>
        </p:nvCxnSpPr>
        <p:spPr>
          <a:xfrm flipH="1" rot="10800000">
            <a:off x="2188525" y="1548300"/>
            <a:ext cx="2166300" cy="21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1"/>
          <p:cNvCxnSpPr>
            <a:stCxn id="256" idx="6"/>
            <a:endCxn id="263" idx="2"/>
          </p:cNvCxnSpPr>
          <p:nvPr/>
        </p:nvCxnSpPr>
        <p:spPr>
          <a:xfrm flipH="1" rot="10800000">
            <a:off x="2188525" y="3700200"/>
            <a:ext cx="216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1"/>
          <p:cNvCxnSpPr>
            <a:endCxn id="258" idx="2"/>
          </p:cNvCxnSpPr>
          <p:nvPr/>
        </p:nvCxnSpPr>
        <p:spPr>
          <a:xfrm>
            <a:off x="4789275" y="1557775"/>
            <a:ext cx="21075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1"/>
          <p:cNvCxnSpPr>
            <a:endCxn id="259" idx="2"/>
          </p:cNvCxnSpPr>
          <p:nvPr/>
        </p:nvCxnSpPr>
        <p:spPr>
          <a:xfrm>
            <a:off x="4789275" y="1557913"/>
            <a:ext cx="21075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1"/>
          <p:cNvCxnSpPr>
            <a:endCxn id="258" idx="2"/>
          </p:cNvCxnSpPr>
          <p:nvPr/>
        </p:nvCxnSpPr>
        <p:spPr>
          <a:xfrm flipH="1" rot="10800000">
            <a:off x="4789275" y="2081875"/>
            <a:ext cx="21075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1"/>
          <p:cNvCxnSpPr>
            <a:endCxn id="259" idx="2"/>
          </p:cNvCxnSpPr>
          <p:nvPr/>
        </p:nvCxnSpPr>
        <p:spPr>
          <a:xfrm>
            <a:off x="4789275" y="2631613"/>
            <a:ext cx="210750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1"/>
          <p:cNvCxnSpPr>
            <a:endCxn id="259" idx="2"/>
          </p:cNvCxnSpPr>
          <p:nvPr/>
        </p:nvCxnSpPr>
        <p:spPr>
          <a:xfrm flipH="1" rot="10800000">
            <a:off x="4789275" y="3165913"/>
            <a:ext cx="21075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1"/>
          <p:cNvCxnSpPr>
            <a:endCxn id="258" idx="2"/>
          </p:cNvCxnSpPr>
          <p:nvPr/>
        </p:nvCxnSpPr>
        <p:spPr>
          <a:xfrm flipH="1" rot="10800000">
            <a:off x="4789275" y="2081875"/>
            <a:ext cx="2107500" cy="16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